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notesSlides/notesSlide2.xml" ContentType="application/vnd.openxmlformats-officedocument.presentationml.notesSlide+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notesSlides/notesSlide29.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18.xml" ContentType="application/vnd.openxmlformats-officedocument.presentationml.notesSlide+xml"/>
  <Override PartName="/ppt/notesSlides/notesSlide27.xml" ContentType="application/vnd.openxmlformats-officedocument.presentationml.notesSlide+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notesSlides/notesSlide25.xml" ContentType="application/vnd.openxmlformats-officedocument.presentationml.notes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notesSlides/notesSlide14.xml" ContentType="application/vnd.openxmlformats-officedocument.presentationml.notesSlide+xml"/>
  <Override PartName="/ppt/notesSlides/notesSlide23.xml" ContentType="application/vnd.openxmlformats-officedocument.presentationml.notesSlide+xml"/>
  <Override PartName="/ppt/notesSlides/notesSlide32.xml" ContentType="application/vnd.openxmlformats-officedocument.presentationml.notesSlide+xml"/>
  <Override PartName="/docProps/custom.xml" ContentType="application/vnd.openxmlformats-officedocument.custom-properties+xml"/>
  <Override PartName="/ppt/commentAuthors.xml" ContentType="application/vnd.openxmlformats-officedocument.presentationml.commentAuthors+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21.xml" ContentType="application/vnd.openxmlformats-officedocument.presentationml.notesSlide+xml"/>
  <Override PartName="/ppt/notesSlides/notesSlide30.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notesSlides/notesSlide5.xml" ContentType="application/vnd.openxmlformats-officedocument.presentationml.notesSlide+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Layouts/slideLayout3.xml" ContentType="application/vnd.openxmlformats-officedocument.presentationml.slideLayout+xml"/>
  <Default Extension="jpeg" ContentType="image/jpeg"/>
  <Override PartName="/ppt/notesSlides/notesSlide17.xml" ContentType="application/vnd.openxmlformats-officedocument.presentationml.notesSlide+xml"/>
  <Override PartName="/ppt/notesSlides/notesSlide28.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4.xml" ContentType="application/vnd.openxmlformats-officedocument.presentationml.notesSlide+xml"/>
  <Override PartName="/ppt/notesSlides/notesSlide26.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handoutMasters/handoutMaster1.xml" ContentType="application/vnd.openxmlformats-officedocument.presentationml.handoutMaster+xml"/>
  <Override PartName="/ppt/notesSlides/notesSlide4.xml" ContentType="application/vnd.openxmlformats-officedocument.presentationml.notesSlide+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p:sldMasterIdLst>
    <p:sldMasterId id="2147483660" r:id="rId2"/>
  </p:sldMasterIdLst>
  <p:notesMasterIdLst>
    <p:notesMasterId r:id="rId38"/>
  </p:notesMasterIdLst>
  <p:handoutMasterIdLst>
    <p:handoutMasterId r:id="rId39"/>
  </p:handoutMasterIdLst>
  <p:sldIdLst>
    <p:sldId id="511" r:id="rId3"/>
    <p:sldId id="423" r:id="rId4"/>
    <p:sldId id="517" r:id="rId5"/>
    <p:sldId id="551" r:id="rId6"/>
    <p:sldId id="547" r:id="rId7"/>
    <p:sldId id="548" r:id="rId8"/>
    <p:sldId id="549" r:id="rId9"/>
    <p:sldId id="550" r:id="rId10"/>
    <p:sldId id="493" r:id="rId11"/>
    <p:sldId id="483" r:id="rId12"/>
    <p:sldId id="486" r:id="rId13"/>
    <p:sldId id="521" r:id="rId14"/>
    <p:sldId id="529" r:id="rId15"/>
    <p:sldId id="540" r:id="rId16"/>
    <p:sldId id="522" r:id="rId17"/>
    <p:sldId id="524" r:id="rId18"/>
    <p:sldId id="525" r:id="rId19"/>
    <p:sldId id="528" r:id="rId20"/>
    <p:sldId id="541" r:id="rId21"/>
    <p:sldId id="531" r:id="rId22"/>
    <p:sldId id="532" r:id="rId23"/>
    <p:sldId id="533" r:id="rId24"/>
    <p:sldId id="534" r:id="rId25"/>
    <p:sldId id="527" r:id="rId26"/>
    <p:sldId id="535" r:id="rId27"/>
    <p:sldId id="536" r:id="rId28"/>
    <p:sldId id="537" r:id="rId29"/>
    <p:sldId id="543" r:id="rId30"/>
    <p:sldId id="544" r:id="rId31"/>
    <p:sldId id="545" r:id="rId32"/>
    <p:sldId id="546" r:id="rId33"/>
    <p:sldId id="421" r:id="rId34"/>
    <p:sldId id="507" r:id="rId35"/>
    <p:sldId id="508" r:id="rId36"/>
    <p:sldId id="509" r:id="rId37"/>
  </p:sldIdLst>
  <p:sldSz cx="12188825"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userDrawn="1">
          <p15:clr>
            <a:srgbClr val="A4A3A4"/>
          </p15:clr>
        </p15:guide>
        <p15:guide id="5" pos="3839" userDrawn="1">
          <p15:clr>
            <a:srgbClr val="A4A3A4"/>
          </p15:clr>
        </p15:guide>
      </p15:sldGuideLst>
    </p:ext>
    <p:ext uri="{2D200454-40CA-4A62-9FC3-DE9A4176ACB9}">
      <p15:notesGuideLst xmlns:p15="http://schemas.microsoft.com/office/powerpoint/2012/main" xmlns="">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1"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clrMru>
    <a:srgbClr val="4F3121"/>
    <a:srgbClr val="301301"/>
    <a:srgbClr val="2F1200"/>
    <a:srgbClr val="321300"/>
    <a:srgbClr val="F3BE60"/>
    <a:srgbClr val="663606"/>
    <a:srgbClr val="F9F0AB"/>
    <a:srgbClr val="F9E6AB"/>
    <a:srgbClr val="F9FAAB"/>
    <a:srgbClr val="767691"/>
  </p:clrMru>
  <p:extLst>
    <p:ext uri="{E76CE94A-603C-4142-B9EB-6D1370010A27}">
      <p14:discardImageEditData xmlns:p14="http://schemas.microsoft.com/office/powerpoint/2010/main" xmlns="" val="1"/>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359" autoAdjust="0"/>
    <p:restoredTop sz="84757" autoAdjust="0"/>
  </p:normalViewPr>
  <p:slideViewPr>
    <p:cSldViewPr>
      <p:cViewPr varScale="1">
        <p:scale>
          <a:sx n="62" d="100"/>
          <a:sy n="62" d="100"/>
        </p:scale>
        <p:origin x="-486" y="-84"/>
      </p:cViewPr>
      <p:guideLst>
        <p:guide orient="horz" pos="2160"/>
        <p:guide pos="3839"/>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howGuides="1">
      <p:cViewPr varScale="1">
        <p:scale>
          <a:sx n="52" d="100"/>
          <a:sy n="52" d="100"/>
        </p:scale>
        <p:origin x="2476" y="60"/>
      </p:cViewPr>
      <p:guideLst>
        <p:guide orient="horz" pos="2880"/>
        <p:guide pos="2160"/>
      </p:guideLst>
    </p:cSldViewPr>
  </p:notes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handoutMaster" Target="handoutMasters/handoutMaster1.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notesMaster" Target="notesMasters/notesMaster1.xml"/><Relationship Id="rId2" Type="http://schemas.openxmlformats.org/officeDocument/2006/relationships/slideMaster" Target="slideMasters/slideMaster1.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commentAuthors" Target="commentAuthor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3" Type="http://schemas.openxmlformats.org/officeDocument/2006/relationships/hyperlink" Target="http://creativecommons.org/licenses/by-nc-sa/4.0/" TargetMode="External"/><Relationship Id="rId2" Type="http://schemas.openxmlformats.org/officeDocument/2006/relationships/hyperlink" Target="http://softuni.org/" TargetMode="External"/><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252000"/>
          </a:xfrm>
          <a:prstGeom prst="rect">
            <a:avLst/>
          </a:prstGeom>
        </p:spPr>
        <p:txBody>
          <a:bodyPr vert="horz" lIns="91440" tIns="45720" rIns="91440" bIns="45720" rtlCol="0"/>
          <a:lstStyle>
            <a:lvl1pPr algn="l">
              <a:defRPr sz="1200"/>
            </a:lvl1pPr>
          </a:lstStyle>
          <a:p>
            <a:endParaRPr dirty="0"/>
          </a:p>
        </p:txBody>
      </p:sp>
      <p:sp>
        <p:nvSpPr>
          <p:cNvPr id="3" name="Date Placeholder 2"/>
          <p:cNvSpPr>
            <a:spLocks noGrp="1"/>
          </p:cNvSpPr>
          <p:nvPr>
            <p:ph type="dt" sz="quarter" idx="1"/>
          </p:nvPr>
        </p:nvSpPr>
        <p:spPr>
          <a:xfrm>
            <a:off x="3884613" y="0"/>
            <a:ext cx="2971800" cy="252000"/>
          </a:xfrm>
          <a:prstGeom prst="rect">
            <a:avLst/>
          </a:prstGeom>
        </p:spPr>
        <p:txBody>
          <a:bodyPr vert="horz" lIns="91440" tIns="45720" rIns="91440" bIns="45720" rtlCol="0"/>
          <a:lstStyle>
            <a:lvl1pPr algn="r">
              <a:defRPr sz="1200"/>
            </a:lvl1pPr>
          </a:lstStyle>
          <a:p>
            <a:fld id="{FE5B4EDC-59C0-49C7-8ADA-5A781B329E02}" type="datetimeFigureOut">
              <a:rPr lang="en-US"/>
              <a:pPr/>
              <a:t>2016-07-25</a:t>
            </a:fld>
            <a:endParaRPr dirty="0"/>
          </a:p>
        </p:txBody>
      </p:sp>
      <p:sp>
        <p:nvSpPr>
          <p:cNvPr id="4" name="Footer Placeholder 3"/>
          <p:cNvSpPr>
            <a:spLocks noGrp="1"/>
          </p:cNvSpPr>
          <p:nvPr>
            <p:ph type="ftr" sz="quarter" idx="2"/>
          </p:nvPr>
        </p:nvSpPr>
        <p:spPr>
          <a:xfrm>
            <a:off x="0" y="8747999"/>
            <a:ext cx="6165000" cy="394413"/>
          </a:xfrm>
          <a:prstGeom prst="rect">
            <a:avLst/>
          </a:prstGeom>
        </p:spPr>
        <p:txBody>
          <a:bodyPr vert="horz" lIns="91440" tIns="45720" rIns="91440" bIns="45720" rtlCol="0" anchor="b"/>
          <a:lstStyle>
            <a:lvl1pPr algn="l">
              <a:defRPr sz="1200"/>
            </a:lvl1pPr>
          </a:lstStyle>
          <a:p>
            <a:r>
              <a:rPr lang="en-US" sz="1000" dirty="0"/>
              <a:t>© Software University Foundation – </a:t>
            </a:r>
            <a:r>
              <a:rPr lang="en-US" sz="1000" u="sng" dirty="0">
                <a:hlinkClick r:id="rId2"/>
              </a:rPr>
              <a:t>http://softuni.org</a:t>
            </a:r>
            <a:endParaRPr lang="en-US" sz="1000" dirty="0"/>
          </a:p>
          <a:p>
            <a:r>
              <a:rPr lang="en-US" sz="1000" dirty="0"/>
              <a:t>This work is licensed under the </a:t>
            </a:r>
            <a:r>
              <a:rPr lang="en-US" sz="1000" u="sng" noProof="1">
                <a:hlinkClick r:id="rId3"/>
              </a:rPr>
              <a:t>Creative Commons Attribution-NonCommercial-ShareAlike</a:t>
            </a:r>
            <a:r>
              <a:rPr lang="en-US" sz="1000" noProof="1"/>
              <a:t> </a:t>
            </a:r>
            <a:r>
              <a:rPr lang="en-US" sz="1000" dirty="0"/>
              <a:t>license.</a:t>
            </a:r>
            <a:endParaRPr sz="1000" dirty="0"/>
          </a:p>
        </p:txBody>
      </p:sp>
      <p:sp>
        <p:nvSpPr>
          <p:cNvPr id="5" name="Slide Number Placeholder 4"/>
          <p:cNvSpPr>
            <a:spLocks noGrp="1"/>
          </p:cNvSpPr>
          <p:nvPr>
            <p:ph type="sldNum" sz="quarter" idx="3"/>
          </p:nvPr>
        </p:nvSpPr>
        <p:spPr>
          <a:xfrm>
            <a:off x="6165000" y="8748000"/>
            <a:ext cx="691412" cy="394412"/>
          </a:xfrm>
          <a:prstGeom prst="rect">
            <a:avLst/>
          </a:prstGeom>
        </p:spPr>
        <p:txBody>
          <a:bodyPr vert="horz" lIns="91440" tIns="45720" rIns="91440" bIns="45720" rtlCol="0" anchor="b"/>
          <a:lstStyle>
            <a:lvl1pPr algn="r">
              <a:defRPr sz="1200"/>
            </a:lvl1pPr>
          </a:lstStyle>
          <a:p>
            <a:fld id="{79429053-DC2A-4342-ADD4-2FD729D91E2C}" type="slidenum">
              <a:rPr sz="1000"/>
              <a:pPr/>
              <a:t>‹#›</a:t>
            </a:fld>
            <a:endParaRPr sz="1000" dirty="0"/>
          </a:p>
        </p:txBody>
      </p:sp>
    </p:spTree>
    <p:extLst>
      <p:ext uri="{BB962C8B-B14F-4D97-AF65-F5344CB8AC3E}">
        <p14:creationId xmlns:p14="http://schemas.microsoft.com/office/powerpoint/2010/main" xmlns="" val="4232045756"/>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3" Type="http://schemas.openxmlformats.org/officeDocument/2006/relationships/hyperlink" Target="http://creativecommons.org/licenses/by-nc-sa/4.0/" TargetMode="External"/><Relationship Id="rId2" Type="http://schemas.openxmlformats.org/officeDocument/2006/relationships/hyperlink" Target="http://softuni.org/" TargetMode="External"/><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252000"/>
          </a:xfrm>
          <a:prstGeom prst="rect">
            <a:avLst/>
          </a:prstGeom>
        </p:spPr>
        <p:txBody>
          <a:bodyPr vert="horz" lIns="91440" tIns="45720" rIns="91440" bIns="45720" rtlCol="0"/>
          <a:lstStyle>
            <a:lvl1pPr algn="l">
              <a:defRPr sz="1000"/>
            </a:lvl1pPr>
          </a:lstStyle>
          <a:p>
            <a:endParaRPr lang="en-US" dirty="0"/>
          </a:p>
        </p:txBody>
      </p:sp>
      <p:sp>
        <p:nvSpPr>
          <p:cNvPr id="3" name="Date Placeholder 2"/>
          <p:cNvSpPr>
            <a:spLocks noGrp="1"/>
          </p:cNvSpPr>
          <p:nvPr>
            <p:ph type="dt" idx="1"/>
          </p:nvPr>
        </p:nvSpPr>
        <p:spPr>
          <a:xfrm>
            <a:off x="3884613" y="0"/>
            <a:ext cx="2971800" cy="252000"/>
          </a:xfrm>
          <a:prstGeom prst="rect">
            <a:avLst/>
          </a:prstGeom>
        </p:spPr>
        <p:txBody>
          <a:bodyPr vert="horz" lIns="91440" tIns="45720" rIns="91440" bIns="45720" rtlCol="0"/>
          <a:lstStyle>
            <a:lvl1pPr algn="r">
              <a:defRPr sz="1000"/>
            </a:lvl1pPr>
          </a:lstStyle>
          <a:p>
            <a:fld id="{F2D8D46A-B586-417D-BFBD-8C8FE0AAF762}" type="datetimeFigureOut">
              <a:rPr lang="en-US" smtClean="0"/>
              <a:pPr/>
              <a:t>2016-07-25</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381000" y="4343400"/>
            <a:ext cx="6096000" cy="4114800"/>
          </a:xfrm>
          <a:prstGeom prst="rect">
            <a:avLst/>
          </a:prstGeom>
        </p:spPr>
        <p:txBody>
          <a:bodyPr vert="horz" lIns="91440" tIns="45720" rIns="91440" bIns="45720" rtlCol="0"/>
          <a:lstStyle/>
          <a:p>
            <a:pPr lvl="0"/>
            <a:r>
              <a:rPr dirty="0"/>
              <a:t>Click to edit Master text styles</a:t>
            </a:r>
          </a:p>
          <a:p>
            <a:pPr lvl="1"/>
            <a:r>
              <a:rPr dirty="0"/>
              <a:t>Second level</a:t>
            </a:r>
          </a:p>
          <a:p>
            <a:pPr lvl="2"/>
            <a:r>
              <a:rPr dirty="0"/>
              <a:t>Third level</a:t>
            </a:r>
          </a:p>
          <a:p>
            <a:pPr lvl="3"/>
            <a:r>
              <a:rPr dirty="0"/>
              <a:t>Fourth level</a:t>
            </a:r>
          </a:p>
          <a:p>
            <a:pPr lvl="4"/>
            <a:r>
              <a:rPr dirty="0"/>
              <a:t>Fifth level</a:t>
            </a:r>
          </a:p>
        </p:txBody>
      </p:sp>
      <p:sp>
        <p:nvSpPr>
          <p:cNvPr id="6" name="Footer Placeholder 5"/>
          <p:cNvSpPr>
            <a:spLocks noGrp="1"/>
          </p:cNvSpPr>
          <p:nvPr>
            <p:ph type="ftr" sz="quarter" idx="4"/>
          </p:nvPr>
        </p:nvSpPr>
        <p:spPr>
          <a:xfrm>
            <a:off x="-1" y="8747999"/>
            <a:ext cx="6308999" cy="394413"/>
          </a:xfrm>
          <a:prstGeom prst="rect">
            <a:avLst/>
          </a:prstGeom>
        </p:spPr>
        <p:txBody>
          <a:bodyPr vert="horz" lIns="91440" tIns="45720" rIns="91440" bIns="45720" rtlCol="0" anchor="b"/>
          <a:lstStyle>
            <a:lvl1pPr algn="l">
              <a:defRPr sz="1000"/>
            </a:lvl1pPr>
          </a:lstStyle>
          <a:p>
            <a:r>
              <a:rPr lang="en-US" sz="1000" dirty="0"/>
              <a:t>© Software University Foundation – </a:t>
            </a:r>
            <a:r>
              <a:rPr lang="en-US" sz="1000" u="sng" dirty="0">
                <a:hlinkClick r:id="rId2"/>
              </a:rPr>
              <a:t>http://softuni.org</a:t>
            </a:r>
            <a:endParaRPr lang="en-US" sz="1000" dirty="0"/>
          </a:p>
          <a:p>
            <a:r>
              <a:rPr lang="en-US" sz="1000" dirty="0"/>
              <a:t>This work is licensed under the </a:t>
            </a:r>
            <a:r>
              <a:rPr lang="en-US" sz="1000" u="sng" noProof="1">
                <a:hlinkClick r:id="rId3"/>
              </a:rPr>
              <a:t>Creative Commons Attribution-NonCommercial-ShareAlike</a:t>
            </a:r>
            <a:r>
              <a:rPr lang="en-US" sz="1000" noProof="1"/>
              <a:t> </a:t>
            </a:r>
            <a:r>
              <a:rPr lang="en-US" sz="1000" dirty="0"/>
              <a:t>license.</a:t>
            </a:r>
          </a:p>
        </p:txBody>
      </p:sp>
      <p:sp>
        <p:nvSpPr>
          <p:cNvPr id="7" name="Slide Number Placeholder 6"/>
          <p:cNvSpPr>
            <a:spLocks noGrp="1"/>
          </p:cNvSpPr>
          <p:nvPr>
            <p:ph type="sldNum" sz="quarter" idx="5"/>
          </p:nvPr>
        </p:nvSpPr>
        <p:spPr>
          <a:xfrm>
            <a:off x="6308999" y="8747999"/>
            <a:ext cx="547413" cy="394413"/>
          </a:xfrm>
          <a:prstGeom prst="rect">
            <a:avLst/>
          </a:prstGeom>
        </p:spPr>
        <p:txBody>
          <a:bodyPr vert="horz" lIns="91440" tIns="45720" rIns="91440" bIns="45720" rtlCol="0" anchor="b"/>
          <a:lstStyle>
            <a:lvl1pPr algn="r">
              <a:defRPr sz="1000"/>
            </a:lvl1pPr>
          </a:lstStyle>
          <a:p>
            <a:fld id="{3EBA5BD7-F043-4D1B-AA17-CD412FC534DE}" type="slidenum">
              <a:rPr lang="en-US" smtClean="0"/>
              <a:pPr/>
              <a:t>‹#›</a:t>
            </a:fld>
            <a:endParaRPr lang="en-US" dirty="0"/>
          </a:p>
        </p:txBody>
      </p:sp>
    </p:spTree>
    <p:extLst>
      <p:ext uri="{BB962C8B-B14F-4D97-AF65-F5344CB8AC3E}">
        <p14:creationId xmlns:p14="http://schemas.microsoft.com/office/powerpoint/2010/main" xmlns="" val="276705785"/>
      </p:ext>
    </p:extLst>
  </p:cSld>
  <p:clrMap bg1="lt1" tx1="dk1" bg2="lt2" tx2="dk2" accent1="accent1" accent2="accent2" accent3="accent3" accent4="accent4" accent5="accent5" accent6="accent6" hlink="hlink" folHlink="folHlink"/>
  <p:hf hdr="0" dt="0"/>
  <p:notesStyle>
    <a:lvl1pPr marL="0" algn="l" defTabSz="1218987" rtl="0" eaLnBrk="1" latinLnBrk="0" hangingPunct="1">
      <a:defRPr sz="1600" kern="1200">
        <a:solidFill>
          <a:schemeClr val="tx1"/>
        </a:solidFill>
        <a:latin typeface="+mn-lt"/>
        <a:ea typeface="+mn-ea"/>
        <a:cs typeface="+mn-cs"/>
      </a:defRPr>
    </a:lvl1pPr>
    <a:lvl2pPr marL="177800" indent="0" algn="l" defTabSz="1218987" rtl="0" eaLnBrk="1" latinLnBrk="0" hangingPunct="1">
      <a:defRPr sz="1600" kern="1200">
        <a:solidFill>
          <a:schemeClr val="tx1"/>
        </a:solidFill>
        <a:latin typeface="+mn-lt"/>
        <a:ea typeface="+mn-ea"/>
        <a:cs typeface="+mn-cs"/>
      </a:defRPr>
    </a:lvl2pPr>
    <a:lvl3pPr marL="361950" indent="0" algn="l" defTabSz="1218987" rtl="0" eaLnBrk="1" latinLnBrk="0" hangingPunct="1">
      <a:defRPr sz="1600" kern="1200">
        <a:solidFill>
          <a:schemeClr val="tx1"/>
        </a:solidFill>
        <a:latin typeface="+mn-lt"/>
        <a:ea typeface="+mn-ea"/>
        <a:cs typeface="+mn-cs"/>
      </a:defRPr>
    </a:lvl3pPr>
    <a:lvl4pPr marL="539750" indent="0" algn="l" defTabSz="1218987" rtl="0" eaLnBrk="1" latinLnBrk="0" hangingPunct="1">
      <a:defRPr sz="1600" kern="1200">
        <a:solidFill>
          <a:schemeClr val="tx1"/>
        </a:solidFill>
        <a:latin typeface="+mn-lt"/>
        <a:ea typeface="+mn-ea"/>
        <a:cs typeface="+mn-cs"/>
      </a:defRPr>
    </a:lvl4pPr>
    <a:lvl5pPr marL="717550" indent="0"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13.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14.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15.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16.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17.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18.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20.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21.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22.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23.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24.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25.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26.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27.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29.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30.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5.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33.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34.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35.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6.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7.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8.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10.xml"/><Relationship Id="rId1" Type="http://schemas.openxmlformats.org/officeDocument/2006/relationships/notesMaster" Target="../notesMasters/notesMaster1.xml"/><Relationship Id="rId5" Type="http://schemas.openxmlformats.org/officeDocument/2006/relationships/image" Target="../media/image14.png"/><Relationship Id="rId4" Type="http://schemas.openxmlformats.org/officeDocument/2006/relationships/hyperlink" Target="http://creativecommons.org/licenses/by-nc-sa/4.0/" TargetMode="Externa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11.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12.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Shape 5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52" name="Shape 52"/>
          <p:cNvSpPr txBox="1">
            <a:spLocks noGrp="1"/>
          </p:cNvSpPr>
          <p:nvPr>
            <p:ph type="body" idx="1"/>
          </p:nvPr>
        </p:nvSpPr>
        <p:spPr>
          <a:xfrm>
            <a:off x="381000" y="4343400"/>
            <a:ext cx="6096000" cy="4114800"/>
          </a:xfrm>
          <a:prstGeom prst="rect">
            <a:avLst/>
          </a:prstGeom>
          <a:noFill/>
          <a:ln>
            <a:noFill/>
          </a:ln>
        </p:spPr>
        <p:txBody>
          <a:bodyPr lIns="91425" tIns="45700" rIns="91425" bIns="45700" anchor="t" anchorCtr="0">
            <a:noAutofit/>
          </a:bodyPr>
          <a:lstStyle/>
          <a:p>
            <a:pPr marL="0" marR="0" lvl="0" indent="0" algn="l" rtl="0">
              <a:spcBef>
                <a:spcPts val="0"/>
              </a:spcBef>
              <a:buClr>
                <a:schemeClr val="dk1"/>
              </a:buClr>
              <a:buSzPct val="25000"/>
              <a:buFont typeface="Calibri"/>
              <a:buNone/>
            </a:pPr>
            <a:endParaRPr sz="16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xmlns="" val="15665495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600" b="0" i="0" kern="1200" dirty="0">
              <a:solidFill>
                <a:schemeClr val="tx1"/>
              </a:solidFill>
              <a:latin typeface="+mn-lt"/>
              <a:ea typeface="+mn-ea"/>
              <a:cs typeface="+mn-cs"/>
            </a:endParaRPr>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13</a:t>
            </a:fld>
            <a:endParaRPr lang="en-US" dirty="0"/>
          </a:p>
        </p:txBody>
      </p:sp>
    </p:spTree>
    <p:extLst>
      <p:ext uri="{BB962C8B-B14F-4D97-AF65-F5344CB8AC3E}">
        <p14:creationId xmlns:p14="http://schemas.microsoft.com/office/powerpoint/2010/main" xmlns="" val="20876975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14</a:t>
            </a:fld>
            <a:endParaRPr lang="en-US" dirty="0"/>
          </a:p>
        </p:txBody>
      </p:sp>
    </p:spTree>
    <p:extLst>
      <p:ext uri="{BB962C8B-B14F-4D97-AF65-F5344CB8AC3E}">
        <p14:creationId xmlns:p14="http://schemas.microsoft.com/office/powerpoint/2010/main" xmlns="" val="37409456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600" b="0" i="0" kern="1200" dirty="0">
              <a:solidFill>
                <a:schemeClr val="tx1"/>
              </a:solidFill>
              <a:latin typeface="+mn-lt"/>
              <a:ea typeface="+mn-ea"/>
              <a:cs typeface="+mn-cs"/>
            </a:endParaRPr>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15</a:t>
            </a:fld>
            <a:endParaRPr lang="en-US" dirty="0"/>
          </a:p>
        </p:txBody>
      </p:sp>
    </p:spTree>
    <p:extLst>
      <p:ext uri="{BB962C8B-B14F-4D97-AF65-F5344CB8AC3E}">
        <p14:creationId xmlns:p14="http://schemas.microsoft.com/office/powerpoint/2010/main" xmlns="" val="20876975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b="0" i="0" kern="1200" dirty="0">
                <a:solidFill>
                  <a:schemeClr val="tx1"/>
                </a:solidFill>
                <a:latin typeface="+mn-lt"/>
                <a:ea typeface="+mn-ea"/>
                <a:cs typeface="+mn-cs"/>
              </a:rPr>
              <a:t>If no field exists with the name given as parameter to the </a:t>
            </a:r>
            <a:r>
              <a:rPr lang="en-US" dirty="0" err="1"/>
              <a:t>getField</a:t>
            </a:r>
            <a:r>
              <a:rPr lang="en-US" dirty="0"/>
              <a:t>()</a:t>
            </a:r>
            <a:r>
              <a:rPr lang="en-US" sz="1600" b="0" i="0" kern="1200" dirty="0">
                <a:solidFill>
                  <a:schemeClr val="tx1"/>
                </a:solidFill>
                <a:latin typeface="+mn-lt"/>
                <a:ea typeface="+mn-ea"/>
                <a:cs typeface="+mn-cs"/>
              </a:rPr>
              <a:t> method, a </a:t>
            </a:r>
            <a:r>
              <a:rPr lang="en-US" dirty="0" err="1"/>
              <a:t>NoSuchFieldException</a:t>
            </a:r>
            <a:r>
              <a:rPr lang="en-US" sz="1600" b="0" i="0" kern="1200" dirty="0">
                <a:solidFill>
                  <a:schemeClr val="tx1"/>
                </a:solidFill>
                <a:latin typeface="+mn-lt"/>
                <a:ea typeface="+mn-ea"/>
                <a:cs typeface="+mn-cs"/>
              </a:rPr>
              <a:t> is thrown.</a:t>
            </a:r>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16</a:t>
            </a:fld>
            <a:endParaRPr lang="en-US" dirty="0"/>
          </a:p>
        </p:txBody>
      </p:sp>
    </p:spTree>
    <p:extLst>
      <p:ext uri="{BB962C8B-B14F-4D97-AF65-F5344CB8AC3E}">
        <p14:creationId xmlns:p14="http://schemas.microsoft.com/office/powerpoint/2010/main" xmlns="" val="20876975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b="0" i="0" kern="1200" dirty="0">
                <a:solidFill>
                  <a:schemeClr val="tx1"/>
                </a:solidFill>
                <a:latin typeface="+mn-lt"/>
                <a:ea typeface="+mn-ea"/>
                <a:cs typeface="+mn-cs"/>
              </a:rPr>
              <a:t>The </a:t>
            </a:r>
            <a:r>
              <a:rPr lang="en-US" dirty="0" err="1"/>
              <a:t>objectInstance</a:t>
            </a:r>
            <a:r>
              <a:rPr lang="en-US" sz="1600" b="0" i="0" kern="1200" dirty="0">
                <a:solidFill>
                  <a:schemeClr val="tx1"/>
                </a:solidFill>
                <a:latin typeface="+mn-lt"/>
                <a:ea typeface="+mn-ea"/>
                <a:cs typeface="+mn-cs"/>
              </a:rPr>
              <a:t> parameter passed to the </a:t>
            </a:r>
            <a:r>
              <a:rPr lang="en-US" dirty="0"/>
              <a:t>get</a:t>
            </a:r>
            <a:r>
              <a:rPr lang="en-US" sz="1600" b="0" i="0" kern="1200" dirty="0">
                <a:solidFill>
                  <a:schemeClr val="tx1"/>
                </a:solidFill>
                <a:latin typeface="+mn-lt"/>
                <a:ea typeface="+mn-ea"/>
                <a:cs typeface="+mn-cs"/>
              </a:rPr>
              <a:t> and </a:t>
            </a:r>
            <a:r>
              <a:rPr lang="en-US" dirty="0"/>
              <a:t>set</a:t>
            </a:r>
            <a:r>
              <a:rPr lang="en-US" sz="1600" b="0" i="0" kern="1200" dirty="0">
                <a:solidFill>
                  <a:schemeClr val="tx1"/>
                </a:solidFill>
                <a:latin typeface="+mn-lt"/>
                <a:ea typeface="+mn-ea"/>
                <a:cs typeface="+mn-cs"/>
              </a:rPr>
              <a:t> method should be an instance of the class that owns the field. If the field is a static field (public static ...) pass </a:t>
            </a:r>
            <a:r>
              <a:rPr lang="en-US" dirty="0"/>
              <a:t>null</a:t>
            </a:r>
            <a:r>
              <a:rPr lang="en-US" sz="1600" b="0" i="0" kern="1200" dirty="0">
                <a:solidFill>
                  <a:schemeClr val="tx1"/>
                </a:solidFill>
                <a:latin typeface="+mn-lt"/>
                <a:ea typeface="+mn-ea"/>
                <a:cs typeface="+mn-cs"/>
              </a:rPr>
              <a:t> as parameter to the </a:t>
            </a:r>
            <a:r>
              <a:rPr lang="en-US" dirty="0"/>
              <a:t>get</a:t>
            </a:r>
            <a:r>
              <a:rPr lang="en-US" sz="1600" b="0" i="0" kern="1200" dirty="0">
                <a:solidFill>
                  <a:schemeClr val="tx1"/>
                </a:solidFill>
                <a:latin typeface="+mn-lt"/>
                <a:ea typeface="+mn-ea"/>
                <a:cs typeface="+mn-cs"/>
              </a:rPr>
              <a:t> and </a:t>
            </a:r>
            <a:r>
              <a:rPr lang="en-US" dirty="0"/>
              <a:t>set</a:t>
            </a:r>
            <a:r>
              <a:rPr lang="en-US" sz="1600" b="0" i="0" kern="1200" dirty="0">
                <a:solidFill>
                  <a:schemeClr val="tx1"/>
                </a:solidFill>
                <a:latin typeface="+mn-lt"/>
                <a:ea typeface="+mn-ea"/>
                <a:cs typeface="+mn-cs"/>
              </a:rPr>
              <a:t> methods, instead of the </a:t>
            </a:r>
            <a:r>
              <a:rPr lang="en-US" dirty="0" err="1"/>
              <a:t>objectInstance</a:t>
            </a:r>
            <a:r>
              <a:rPr lang="en-US" sz="1600" b="0" i="0" kern="1200" dirty="0">
                <a:solidFill>
                  <a:schemeClr val="tx1"/>
                </a:solidFill>
                <a:latin typeface="+mn-lt"/>
                <a:ea typeface="+mn-ea"/>
                <a:cs typeface="+mn-cs"/>
              </a:rPr>
              <a:t> parameter passed above.</a:t>
            </a:r>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17</a:t>
            </a:fld>
            <a:endParaRPr lang="en-US" dirty="0"/>
          </a:p>
        </p:txBody>
      </p:sp>
    </p:spTree>
    <p:extLst>
      <p:ext uri="{BB962C8B-B14F-4D97-AF65-F5344CB8AC3E}">
        <p14:creationId xmlns:p14="http://schemas.microsoft.com/office/powerpoint/2010/main" xmlns="" val="20876975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b="0" i="0" kern="1200" dirty="0">
                <a:solidFill>
                  <a:schemeClr val="tx1"/>
                </a:solidFill>
                <a:latin typeface="+mn-lt"/>
                <a:ea typeface="+mn-ea"/>
                <a:cs typeface="+mn-cs"/>
              </a:rPr>
              <a:t>Modifiers</a:t>
            </a:r>
            <a:r>
              <a:rPr lang="en-US" sz="1600" b="0" i="0" kern="1200" baseline="0" dirty="0">
                <a:solidFill>
                  <a:schemeClr val="tx1"/>
                </a:solidFill>
                <a:latin typeface="+mn-lt"/>
                <a:ea typeface="+mn-ea"/>
                <a:cs typeface="+mn-cs"/>
              </a:rPr>
              <a:t> are retrieved as an integer with a single bit set to 1. For example:</a:t>
            </a:r>
          </a:p>
          <a:p>
            <a:r>
              <a:rPr lang="en-US" sz="1600" b="0" i="0" kern="1200" baseline="0" dirty="0">
                <a:solidFill>
                  <a:schemeClr val="tx1"/>
                </a:solidFill>
                <a:latin typeface="+mn-lt"/>
                <a:ea typeface="+mn-ea"/>
                <a:cs typeface="+mn-cs"/>
              </a:rPr>
              <a:t>private -&gt; 1 -&gt; 0001</a:t>
            </a:r>
          </a:p>
          <a:p>
            <a:r>
              <a:rPr lang="en-US" sz="1600" b="0" i="0" kern="1200" baseline="0" dirty="0">
                <a:solidFill>
                  <a:schemeClr val="tx1"/>
                </a:solidFill>
                <a:latin typeface="+mn-lt"/>
                <a:ea typeface="+mn-ea"/>
                <a:cs typeface="+mn-cs"/>
              </a:rPr>
              <a:t>public -&gt; 2 -&gt; 0010</a:t>
            </a:r>
          </a:p>
          <a:p>
            <a:r>
              <a:rPr lang="en-US" sz="1600" b="0" i="0" kern="1200" baseline="0" dirty="0">
                <a:solidFill>
                  <a:schemeClr val="tx1"/>
                </a:solidFill>
                <a:latin typeface="+mn-lt"/>
                <a:ea typeface="+mn-ea"/>
                <a:cs typeface="+mn-cs"/>
              </a:rPr>
              <a:t>protected -&gt; 4 -&gt; 0100</a:t>
            </a:r>
          </a:p>
          <a:p>
            <a:endParaRPr lang="en-US" sz="1600" b="0" i="0" kern="1200" dirty="0">
              <a:solidFill>
                <a:schemeClr val="tx1"/>
              </a:solidFill>
              <a:latin typeface="+mn-lt"/>
              <a:ea typeface="+mn-ea"/>
              <a:cs typeface="+mn-cs"/>
            </a:endParaRPr>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18</a:t>
            </a:fld>
            <a:endParaRPr lang="en-US" dirty="0"/>
          </a:p>
        </p:txBody>
      </p:sp>
    </p:spTree>
    <p:extLst>
      <p:ext uri="{BB962C8B-B14F-4D97-AF65-F5344CB8AC3E}">
        <p14:creationId xmlns:p14="http://schemas.microsoft.com/office/powerpoint/2010/main" xmlns="" val="20876975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Shape 341"/>
          <p:cNvSpPr txBox="1">
            <a:spLocks noGrp="1"/>
          </p:cNvSpPr>
          <p:nvPr>
            <p:ph type="body" idx="1"/>
          </p:nvPr>
        </p:nvSpPr>
        <p:spPr>
          <a:xfrm>
            <a:off x="381000" y="4343400"/>
            <a:ext cx="6096000"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Calibri"/>
              <a:buNone/>
            </a:pPr>
            <a:endParaRPr sz="1600" b="0" i="0" u="none" strike="noStrike" cap="none">
              <a:solidFill>
                <a:schemeClr val="dk1"/>
              </a:solidFill>
              <a:latin typeface="Calibri"/>
              <a:ea typeface="Calibri"/>
              <a:cs typeface="Calibri"/>
              <a:sym typeface="Calibri"/>
            </a:endParaRPr>
          </a:p>
        </p:txBody>
      </p:sp>
      <p:sp>
        <p:nvSpPr>
          <p:cNvPr id="342" name="Shape 34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xmlns="" val="32892433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b="0" i="0" kern="1200" dirty="0">
                <a:solidFill>
                  <a:schemeClr val="tx1"/>
                </a:solidFill>
                <a:latin typeface="+mn-lt"/>
                <a:ea typeface="+mn-ea"/>
                <a:cs typeface="+mn-cs"/>
              </a:rPr>
              <a:t>Using Java Reflection you can inspect the constructors of classes and instantiate objects at runtime. This is done via the Java class </a:t>
            </a:r>
            <a:r>
              <a:rPr lang="en-US" dirty="0" err="1"/>
              <a:t>java.lang.reflect.Constructor</a:t>
            </a:r>
            <a:r>
              <a:rPr lang="en-US" sz="1600" b="0" i="0" kern="1200" dirty="0">
                <a:solidFill>
                  <a:schemeClr val="tx1"/>
                </a:solidFill>
                <a:latin typeface="+mn-lt"/>
                <a:ea typeface="+mn-ea"/>
                <a:cs typeface="+mn-cs"/>
              </a:rPr>
              <a:t>.</a:t>
            </a:r>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20</a:t>
            </a:fld>
            <a:endParaRPr lang="en-US" dirty="0"/>
          </a:p>
        </p:txBody>
      </p:sp>
    </p:spTree>
    <p:extLst>
      <p:ext uri="{BB962C8B-B14F-4D97-AF65-F5344CB8AC3E}">
        <p14:creationId xmlns:p14="http://schemas.microsoft.com/office/powerpoint/2010/main" xmlns="" val="20876975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b="0" i="0" kern="1200" dirty="0">
                <a:solidFill>
                  <a:schemeClr val="tx1"/>
                </a:solidFill>
                <a:latin typeface="+mn-lt"/>
                <a:ea typeface="+mn-ea"/>
                <a:cs typeface="+mn-cs"/>
              </a:rPr>
              <a:t>If you know the precise parameter types of the constructor you want to access, you can do so rather than obtain an array of all constructors. This example returns the public constructor of the given class which takes a </a:t>
            </a:r>
            <a:r>
              <a:rPr lang="en-US" dirty="0"/>
              <a:t>String</a:t>
            </a:r>
            <a:r>
              <a:rPr lang="en-US" sz="1600" b="0" i="0" kern="1200" dirty="0">
                <a:solidFill>
                  <a:schemeClr val="tx1"/>
                </a:solidFill>
                <a:latin typeface="+mn-lt"/>
                <a:ea typeface="+mn-ea"/>
                <a:cs typeface="+mn-cs"/>
              </a:rPr>
              <a:t> as parameter.</a:t>
            </a:r>
          </a:p>
          <a:p>
            <a:endParaRPr lang="en-US" sz="1600" b="0" i="0" kern="1200" dirty="0">
              <a:solidFill>
                <a:schemeClr val="tx1"/>
              </a:solidFill>
              <a:latin typeface="+mn-lt"/>
              <a:ea typeface="+mn-ea"/>
              <a:cs typeface="+mn-cs"/>
            </a:endParaRPr>
          </a:p>
          <a:p>
            <a:r>
              <a:rPr lang="en-US" sz="1600" b="0" i="0" kern="1200" dirty="0">
                <a:solidFill>
                  <a:schemeClr val="tx1"/>
                </a:solidFill>
                <a:latin typeface="+mn-lt"/>
                <a:ea typeface="+mn-ea"/>
                <a:cs typeface="+mn-cs"/>
              </a:rPr>
              <a:t>The parameters that the </a:t>
            </a:r>
            <a:r>
              <a:rPr lang="en-US" sz="1600" b="0" i="0" kern="1200" dirty="0" err="1">
                <a:solidFill>
                  <a:schemeClr val="tx1"/>
                </a:solidFill>
                <a:latin typeface="+mn-lt"/>
                <a:ea typeface="+mn-ea"/>
                <a:cs typeface="+mn-cs"/>
              </a:rPr>
              <a:t>getConstructor</a:t>
            </a:r>
            <a:r>
              <a:rPr lang="en-US" sz="1600" b="0" i="0" kern="1200" dirty="0">
                <a:solidFill>
                  <a:schemeClr val="tx1"/>
                </a:solidFill>
                <a:latin typeface="+mn-lt"/>
                <a:ea typeface="+mn-ea"/>
                <a:cs typeface="+mn-cs"/>
              </a:rPr>
              <a:t> method accept are Class&lt;?&gt;... (</a:t>
            </a:r>
            <a:r>
              <a:rPr lang="en-US" sz="1600" b="0" i="0" kern="1200" dirty="0" err="1">
                <a:solidFill>
                  <a:schemeClr val="tx1"/>
                </a:solidFill>
                <a:latin typeface="+mn-lt"/>
                <a:ea typeface="+mn-ea"/>
                <a:cs typeface="+mn-cs"/>
              </a:rPr>
              <a:t>varargs</a:t>
            </a:r>
            <a:r>
              <a:rPr lang="en-US" sz="1600" b="0" i="0" kern="1200" dirty="0">
                <a:solidFill>
                  <a:schemeClr val="tx1"/>
                </a:solidFill>
                <a:latin typeface="+mn-lt"/>
                <a:ea typeface="+mn-ea"/>
                <a:cs typeface="+mn-cs"/>
              </a:rPr>
              <a:t>), meaning that if you want an</a:t>
            </a:r>
            <a:r>
              <a:rPr lang="en-US" sz="1600" b="0" i="0" kern="1200" baseline="0" dirty="0">
                <a:solidFill>
                  <a:schemeClr val="tx1"/>
                </a:solidFill>
                <a:latin typeface="+mn-lt"/>
                <a:ea typeface="+mn-ea"/>
                <a:cs typeface="+mn-cs"/>
              </a:rPr>
              <a:t> empty constructor you can leave it empty.</a:t>
            </a:r>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21</a:t>
            </a:fld>
            <a:endParaRPr lang="en-US" dirty="0"/>
          </a:p>
        </p:txBody>
      </p:sp>
    </p:spTree>
    <p:extLst>
      <p:ext uri="{BB962C8B-B14F-4D97-AF65-F5344CB8AC3E}">
        <p14:creationId xmlns:p14="http://schemas.microsoft.com/office/powerpoint/2010/main" xmlns="" val="20876975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b="0" i="0" kern="1200" dirty="0">
                <a:solidFill>
                  <a:schemeClr val="tx1"/>
                </a:solidFill>
                <a:latin typeface="+mn-lt"/>
                <a:ea typeface="+mn-ea"/>
                <a:cs typeface="+mn-cs"/>
              </a:rPr>
              <a:t>The </a:t>
            </a:r>
            <a:r>
              <a:rPr lang="en-US" dirty="0"/>
              <a:t>newInstance()</a:t>
            </a:r>
            <a:r>
              <a:rPr lang="en-US" sz="1600" b="0" i="0" kern="1200" dirty="0">
                <a:solidFill>
                  <a:schemeClr val="tx1"/>
                </a:solidFill>
                <a:latin typeface="+mn-lt"/>
                <a:ea typeface="+mn-ea"/>
                <a:cs typeface="+mn-cs"/>
              </a:rPr>
              <a:t> method takes an optional amount of parameters, but you must supply exactly one parameter per argument in the constructor you are invoking. In this case it was a constructor taking a </a:t>
            </a:r>
            <a:r>
              <a:rPr lang="en-US" dirty="0"/>
              <a:t>String</a:t>
            </a:r>
            <a:r>
              <a:rPr lang="en-US" sz="1600" b="0" i="0" kern="1200" dirty="0">
                <a:solidFill>
                  <a:schemeClr val="tx1"/>
                </a:solidFill>
                <a:latin typeface="+mn-lt"/>
                <a:ea typeface="+mn-ea"/>
                <a:cs typeface="+mn-cs"/>
              </a:rPr>
              <a:t>, so one </a:t>
            </a:r>
            <a:r>
              <a:rPr lang="en-US" dirty="0"/>
              <a:t>String</a:t>
            </a:r>
            <a:r>
              <a:rPr lang="en-US" sz="1600" b="0" i="0" kern="1200" dirty="0">
                <a:solidFill>
                  <a:schemeClr val="tx1"/>
                </a:solidFill>
                <a:latin typeface="+mn-lt"/>
                <a:ea typeface="+mn-ea"/>
                <a:cs typeface="+mn-cs"/>
              </a:rPr>
              <a:t> must be supplied.</a:t>
            </a:r>
            <a:endParaRPr lang="en-US" sz="1600" b="0" i="0" kern="1200" baseline="0" dirty="0">
              <a:solidFill>
                <a:schemeClr val="tx1"/>
              </a:solidFill>
              <a:latin typeface="+mn-lt"/>
              <a:ea typeface="+mn-ea"/>
              <a:cs typeface="+mn-cs"/>
            </a:endParaRPr>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22</a:t>
            </a:fld>
            <a:endParaRPr lang="en-US" dirty="0"/>
          </a:p>
        </p:txBody>
      </p:sp>
    </p:spTree>
    <p:extLst>
      <p:ext uri="{BB962C8B-B14F-4D97-AF65-F5344CB8AC3E}">
        <p14:creationId xmlns:p14="http://schemas.microsoft.com/office/powerpoint/2010/main" xmlns="" val="20876975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dirty="0"/>
              <a:t>*</a:t>
            </a:r>
          </a:p>
        </p:txBody>
      </p:sp>
      <p:sp>
        <p:nvSpPr>
          <p:cNvPr id="5" name="Rectangle 6"/>
          <p:cNvSpPr>
            <a:spLocks noGrp="1" noChangeArrowheads="1"/>
          </p:cNvSpPr>
          <p:nvPr>
            <p:ph type="ftr" sz="quarter" idx="4"/>
          </p:nvPr>
        </p:nvSpPr>
        <p:spPr>
          <a:ln/>
        </p:spPr>
        <p:txBody>
          <a:bodyPr/>
          <a:lstStyle/>
          <a:p>
            <a:r>
              <a:rPr lang="en-US" dirty="0"/>
              <a:t>(c) 2007 National Academy for Software Development - http://academy.devbg.org. All rights reserved. Unauthorized copying or re-distribution is strictly prohibited.*</a:t>
            </a:r>
          </a:p>
        </p:txBody>
      </p:sp>
      <p:sp>
        <p:nvSpPr>
          <p:cNvPr id="6" name="Rectangle 7"/>
          <p:cNvSpPr>
            <a:spLocks noGrp="1" noChangeArrowheads="1"/>
          </p:cNvSpPr>
          <p:nvPr>
            <p:ph type="sldNum" sz="quarter" idx="5"/>
          </p:nvPr>
        </p:nvSpPr>
        <p:spPr>
          <a:ln/>
        </p:spPr>
        <p:txBody>
          <a:bodyPr/>
          <a:lstStyle/>
          <a:p>
            <a:fld id="{A5B3C35A-099E-4867-9ECA-C7C8A6FD2E28}" type="slidenum">
              <a:rPr lang="en-US"/>
              <a:pPr/>
              <a:t>2</a:t>
            </a:fld>
            <a:r>
              <a:rPr lang="en-US" dirty="0"/>
              <a:t>##</a:t>
            </a:r>
          </a:p>
        </p:txBody>
      </p:sp>
      <p:sp>
        <p:nvSpPr>
          <p:cNvPr id="424962" name="Rectangle 2"/>
          <p:cNvSpPr>
            <a:spLocks noGrp="1" noRot="1" noChangeAspect="1" noChangeArrowheads="1" noTextEdit="1"/>
          </p:cNvSpPr>
          <p:nvPr>
            <p:ph type="sldImg"/>
          </p:nvPr>
        </p:nvSpPr>
        <p:spPr>
          <a:xfrm>
            <a:off x="382588" y="685800"/>
            <a:ext cx="6092825" cy="3429000"/>
          </a:xfrm>
          <a:ln/>
        </p:spPr>
      </p:sp>
      <p:sp>
        <p:nvSpPr>
          <p:cNvPr id="424963" name="Rectangle 3"/>
          <p:cNvSpPr>
            <a:spLocks noGrp="1" noChangeArrowheads="1"/>
          </p:cNvSpPr>
          <p:nvPr>
            <p:ph type="body" idx="1"/>
          </p:nvPr>
        </p:nvSpPr>
        <p:spPr/>
        <p:txBody>
          <a:bodyPr/>
          <a:lstStyle/>
          <a:p>
            <a:endParaRPr lang="bg-BG"/>
          </a:p>
        </p:txBody>
      </p:sp>
    </p:spTree>
    <p:extLst>
      <p:ext uri="{BB962C8B-B14F-4D97-AF65-F5344CB8AC3E}">
        <p14:creationId xmlns:p14="http://schemas.microsoft.com/office/powerpoint/2010/main" xmlns="" val="3100700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600" b="0" i="0" kern="1200" baseline="0" dirty="0">
              <a:solidFill>
                <a:schemeClr val="tx1"/>
              </a:solidFill>
              <a:latin typeface="+mn-lt"/>
              <a:ea typeface="+mn-ea"/>
              <a:cs typeface="+mn-cs"/>
            </a:endParaRPr>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23</a:t>
            </a:fld>
            <a:endParaRPr lang="en-US" dirty="0"/>
          </a:p>
        </p:txBody>
      </p:sp>
    </p:spTree>
    <p:extLst>
      <p:ext uri="{BB962C8B-B14F-4D97-AF65-F5344CB8AC3E}">
        <p14:creationId xmlns:p14="http://schemas.microsoft.com/office/powerpoint/2010/main" xmlns="" val="20876975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600" b="0" i="0" kern="1200" dirty="0">
              <a:solidFill>
                <a:schemeClr val="tx1"/>
              </a:solidFill>
              <a:latin typeface="+mn-lt"/>
              <a:ea typeface="+mn-ea"/>
              <a:cs typeface="+mn-cs"/>
            </a:endParaRPr>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24</a:t>
            </a:fld>
            <a:endParaRPr lang="en-US" dirty="0"/>
          </a:p>
        </p:txBody>
      </p:sp>
    </p:spTree>
    <p:extLst>
      <p:ext uri="{BB962C8B-B14F-4D97-AF65-F5344CB8AC3E}">
        <p14:creationId xmlns:p14="http://schemas.microsoft.com/office/powerpoint/2010/main" xmlns="" val="20876975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b="0" i="0" kern="1200" dirty="0">
                <a:solidFill>
                  <a:schemeClr val="tx1"/>
                </a:solidFill>
                <a:latin typeface="+mn-lt"/>
                <a:ea typeface="+mn-ea"/>
                <a:cs typeface="+mn-cs"/>
              </a:rPr>
              <a:t>If no method matches the given method name and arguments, in this case String.class, a </a:t>
            </a:r>
            <a:r>
              <a:rPr lang="en-US" sz="1600" b="0" i="0" kern="1200" dirty="0" err="1">
                <a:solidFill>
                  <a:schemeClr val="tx1"/>
                </a:solidFill>
                <a:latin typeface="+mn-lt"/>
                <a:ea typeface="+mn-ea"/>
                <a:cs typeface="+mn-cs"/>
              </a:rPr>
              <a:t>NoSuchMethodException</a:t>
            </a:r>
            <a:r>
              <a:rPr lang="en-US" sz="1600" b="0" i="0" kern="1200" dirty="0">
                <a:solidFill>
                  <a:schemeClr val="tx1"/>
                </a:solidFill>
                <a:latin typeface="+mn-lt"/>
                <a:ea typeface="+mn-ea"/>
                <a:cs typeface="+mn-cs"/>
              </a:rPr>
              <a:t> is thrown.</a:t>
            </a:r>
          </a:p>
          <a:p>
            <a:r>
              <a:rPr lang="en-US" sz="1600" b="0" i="0" kern="1200" dirty="0">
                <a:solidFill>
                  <a:schemeClr val="tx1"/>
                </a:solidFill>
                <a:latin typeface="+mn-lt"/>
                <a:ea typeface="+mn-ea"/>
                <a:cs typeface="+mn-cs"/>
              </a:rPr>
              <a:t>If the method you are trying to access takes no parameters, pass null as the parameter type array.</a:t>
            </a:r>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25</a:t>
            </a:fld>
            <a:endParaRPr lang="en-US" dirty="0"/>
          </a:p>
        </p:txBody>
      </p:sp>
    </p:spTree>
    <p:extLst>
      <p:ext uri="{BB962C8B-B14F-4D97-AF65-F5344CB8AC3E}">
        <p14:creationId xmlns:p14="http://schemas.microsoft.com/office/powerpoint/2010/main" xmlns="" val="208769759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b="0" i="0" kern="1200" dirty="0">
                <a:solidFill>
                  <a:schemeClr val="tx1"/>
                </a:solidFill>
                <a:latin typeface="+mn-lt"/>
                <a:ea typeface="+mn-ea"/>
                <a:cs typeface="+mn-cs"/>
              </a:rPr>
              <a:t>If the method is static you supply </a:t>
            </a:r>
            <a:r>
              <a:rPr lang="en-US" dirty="0"/>
              <a:t>null </a:t>
            </a:r>
            <a:r>
              <a:rPr lang="en-US" sz="1600" b="0" i="0" kern="1200" dirty="0">
                <a:solidFill>
                  <a:schemeClr val="tx1"/>
                </a:solidFill>
                <a:latin typeface="+mn-lt"/>
                <a:ea typeface="+mn-ea"/>
                <a:cs typeface="+mn-cs"/>
              </a:rPr>
              <a:t>instead of an object instance. In this example, if </a:t>
            </a:r>
            <a:r>
              <a:rPr lang="en-US" dirty="0" err="1"/>
              <a:t>doSomething</a:t>
            </a:r>
            <a:r>
              <a:rPr lang="en-US" dirty="0"/>
              <a:t>(String.class)</a:t>
            </a:r>
            <a:r>
              <a:rPr lang="en-US" sz="1600" b="0" i="0" kern="1200" dirty="0">
                <a:solidFill>
                  <a:schemeClr val="tx1"/>
                </a:solidFill>
                <a:latin typeface="+mn-lt"/>
                <a:ea typeface="+mn-ea"/>
                <a:cs typeface="+mn-cs"/>
              </a:rPr>
              <a:t> is not static, you need to supply a valid </a:t>
            </a:r>
            <a:r>
              <a:rPr lang="en-US" dirty="0" err="1"/>
              <a:t>MyObject</a:t>
            </a:r>
            <a:r>
              <a:rPr lang="en-US" sz="1600" b="0" i="0" kern="1200" dirty="0">
                <a:solidFill>
                  <a:schemeClr val="tx1"/>
                </a:solidFill>
                <a:latin typeface="+mn-lt"/>
                <a:ea typeface="+mn-ea"/>
                <a:cs typeface="+mn-cs"/>
              </a:rPr>
              <a:t> instance instead of </a:t>
            </a:r>
            <a:r>
              <a:rPr lang="en-US" dirty="0"/>
              <a:t>null.</a:t>
            </a:r>
            <a:endParaRPr lang="en-US" sz="1600" b="0" i="0" kern="1200" dirty="0">
              <a:solidFill>
                <a:schemeClr val="tx1"/>
              </a:solidFill>
              <a:latin typeface="+mn-lt"/>
              <a:ea typeface="+mn-ea"/>
              <a:cs typeface="+mn-cs"/>
            </a:endParaRPr>
          </a:p>
          <a:p>
            <a:endParaRPr lang="en-US" sz="1600" b="0" i="0" kern="1200" dirty="0">
              <a:solidFill>
                <a:schemeClr val="tx1"/>
              </a:solidFill>
              <a:latin typeface="+mn-lt"/>
              <a:ea typeface="+mn-ea"/>
              <a:cs typeface="+mn-cs"/>
            </a:endParaRPr>
          </a:p>
          <a:p>
            <a:r>
              <a:rPr lang="en-US" sz="1600" b="0" i="0" kern="1200" dirty="0">
                <a:solidFill>
                  <a:schemeClr val="tx1"/>
                </a:solidFill>
                <a:latin typeface="+mn-lt"/>
                <a:ea typeface="+mn-ea"/>
                <a:cs typeface="+mn-cs"/>
              </a:rPr>
              <a:t>The </a:t>
            </a:r>
            <a:r>
              <a:rPr lang="en-US" dirty="0"/>
              <a:t>invoke(Object target, Object ... parameters)</a:t>
            </a:r>
            <a:r>
              <a:rPr lang="en-US" sz="1600" b="0" i="0" kern="1200" dirty="0">
                <a:solidFill>
                  <a:schemeClr val="tx1"/>
                </a:solidFill>
                <a:latin typeface="+mn-lt"/>
                <a:ea typeface="+mn-ea"/>
                <a:cs typeface="+mn-cs"/>
              </a:rPr>
              <a:t> method takes an optional amount of parameters, but you must supply exactly one parameter per argument in the method you are invoking. In this case it was a method taking a </a:t>
            </a:r>
            <a:r>
              <a:rPr lang="en-US" dirty="0"/>
              <a:t>String</a:t>
            </a:r>
            <a:r>
              <a:rPr lang="en-US" sz="1600" b="0" i="0" kern="1200" dirty="0">
                <a:solidFill>
                  <a:schemeClr val="tx1"/>
                </a:solidFill>
                <a:latin typeface="+mn-lt"/>
                <a:ea typeface="+mn-ea"/>
                <a:cs typeface="+mn-cs"/>
              </a:rPr>
              <a:t>, so one </a:t>
            </a:r>
            <a:r>
              <a:rPr lang="en-US" dirty="0"/>
              <a:t>String</a:t>
            </a:r>
            <a:r>
              <a:rPr lang="en-US" sz="1600" b="0" i="0" kern="1200" dirty="0">
                <a:solidFill>
                  <a:schemeClr val="tx1"/>
                </a:solidFill>
                <a:latin typeface="+mn-lt"/>
                <a:ea typeface="+mn-ea"/>
                <a:cs typeface="+mn-cs"/>
              </a:rPr>
              <a:t> must be supplied.</a:t>
            </a:r>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26</a:t>
            </a:fld>
            <a:endParaRPr lang="en-US" dirty="0"/>
          </a:p>
        </p:txBody>
      </p:sp>
    </p:spTree>
    <p:extLst>
      <p:ext uri="{BB962C8B-B14F-4D97-AF65-F5344CB8AC3E}">
        <p14:creationId xmlns:p14="http://schemas.microsoft.com/office/powerpoint/2010/main" xmlns="" val="20876975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600" b="0" i="0" kern="1200" dirty="0">
              <a:solidFill>
                <a:schemeClr val="tx1"/>
              </a:solidFill>
              <a:latin typeface="+mn-lt"/>
              <a:ea typeface="+mn-ea"/>
              <a:cs typeface="+mn-cs"/>
            </a:endParaRPr>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27</a:t>
            </a:fld>
            <a:endParaRPr lang="en-US" dirty="0"/>
          </a:p>
        </p:txBody>
      </p:sp>
    </p:spTree>
    <p:extLst>
      <p:ext uri="{BB962C8B-B14F-4D97-AF65-F5344CB8AC3E}">
        <p14:creationId xmlns:p14="http://schemas.microsoft.com/office/powerpoint/2010/main" xmlns="" val="208769759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Shape 341"/>
          <p:cNvSpPr txBox="1">
            <a:spLocks noGrp="1"/>
          </p:cNvSpPr>
          <p:nvPr>
            <p:ph type="body" idx="1"/>
          </p:nvPr>
        </p:nvSpPr>
        <p:spPr>
          <a:xfrm>
            <a:off x="381000" y="4343400"/>
            <a:ext cx="6096000"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Calibri"/>
              <a:buNone/>
            </a:pPr>
            <a:endParaRPr sz="1600" b="0" i="0" u="none" strike="noStrike" cap="none">
              <a:solidFill>
                <a:schemeClr val="dk1"/>
              </a:solidFill>
              <a:latin typeface="Calibri"/>
              <a:ea typeface="Calibri"/>
              <a:cs typeface="Calibri"/>
              <a:sym typeface="Calibri"/>
            </a:endParaRPr>
          </a:p>
        </p:txBody>
      </p:sp>
      <p:sp>
        <p:nvSpPr>
          <p:cNvPr id="342" name="Shape 34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xmlns="" val="328924330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b="0" i="0" kern="1200" dirty="0">
                <a:solidFill>
                  <a:schemeClr val="tx1"/>
                </a:solidFill>
                <a:latin typeface="+mn-lt"/>
                <a:ea typeface="+mn-ea"/>
                <a:cs typeface="+mn-cs"/>
              </a:rPr>
              <a:t>Don't forget about using the</a:t>
            </a:r>
            <a:r>
              <a:rPr lang="en-US" sz="1600" b="0" i="0" kern="1200" baseline="0" dirty="0">
                <a:solidFill>
                  <a:schemeClr val="tx1"/>
                </a:solidFill>
                <a:latin typeface="+mn-lt"/>
                <a:ea typeface="+mn-ea"/>
                <a:cs typeface="+mn-cs"/>
              </a:rPr>
              <a:t> </a:t>
            </a:r>
            <a:r>
              <a:rPr lang="en-US" sz="1600" b="0" i="0" kern="1200" dirty="0">
                <a:solidFill>
                  <a:schemeClr val="tx1"/>
                </a:solidFill>
                <a:latin typeface="+mn-lt"/>
                <a:ea typeface="+mn-ea"/>
                <a:cs typeface="+mn-cs"/>
              </a:rPr>
              <a:t>@Retention(</a:t>
            </a:r>
            <a:r>
              <a:rPr lang="en-US" sz="1600" b="0" i="0" kern="1200" dirty="0" err="1">
                <a:solidFill>
                  <a:schemeClr val="tx1"/>
                </a:solidFill>
                <a:latin typeface="+mn-lt"/>
                <a:ea typeface="+mn-ea"/>
                <a:cs typeface="+mn-cs"/>
              </a:rPr>
              <a:t>RetentionPolicy.RUNTIME</a:t>
            </a:r>
            <a:r>
              <a:rPr lang="en-US" sz="1600" b="0" i="0" kern="1200" dirty="0">
                <a:solidFill>
                  <a:schemeClr val="tx1"/>
                </a:solidFill>
                <a:latin typeface="+mn-lt"/>
                <a:ea typeface="+mn-ea"/>
                <a:cs typeface="+mn-cs"/>
              </a:rPr>
              <a:t>) meta annotation</a:t>
            </a:r>
            <a:r>
              <a:rPr lang="en-US" sz="1600" b="0" i="0" kern="1200" baseline="0" dirty="0">
                <a:solidFill>
                  <a:schemeClr val="tx1"/>
                </a:solidFill>
                <a:latin typeface="+mn-lt"/>
                <a:ea typeface="+mn-ea"/>
                <a:cs typeface="+mn-cs"/>
              </a:rPr>
              <a:t> on your own. If you don't you won't be able to see it trough the reflection API.</a:t>
            </a:r>
          </a:p>
          <a:p>
            <a:endParaRPr lang="en-US" sz="1600" b="0" i="0" kern="1200" dirty="0">
              <a:solidFill>
                <a:schemeClr val="tx1"/>
              </a:solidFill>
              <a:latin typeface="+mn-lt"/>
              <a:ea typeface="+mn-ea"/>
              <a:cs typeface="+mn-cs"/>
            </a:endParaRPr>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29</a:t>
            </a:fld>
            <a:endParaRPr lang="en-US" dirty="0"/>
          </a:p>
        </p:txBody>
      </p:sp>
    </p:spTree>
    <p:extLst>
      <p:ext uri="{BB962C8B-B14F-4D97-AF65-F5344CB8AC3E}">
        <p14:creationId xmlns:p14="http://schemas.microsoft.com/office/powerpoint/2010/main" xmlns="" val="208769759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600" b="0" i="0" kern="1200" dirty="0">
              <a:solidFill>
                <a:schemeClr val="tx1"/>
              </a:solidFill>
              <a:latin typeface="+mn-lt"/>
              <a:ea typeface="+mn-ea"/>
              <a:cs typeface="+mn-cs"/>
            </a:endParaRPr>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30</a:t>
            </a:fld>
            <a:endParaRPr lang="en-US" dirty="0"/>
          </a:p>
        </p:txBody>
      </p:sp>
    </p:spTree>
    <p:extLst>
      <p:ext uri="{BB962C8B-B14F-4D97-AF65-F5344CB8AC3E}">
        <p14:creationId xmlns:p14="http://schemas.microsoft.com/office/powerpoint/2010/main" xmlns="" val="208769759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Shape 341"/>
          <p:cNvSpPr txBox="1">
            <a:spLocks noGrp="1"/>
          </p:cNvSpPr>
          <p:nvPr>
            <p:ph type="body" idx="1"/>
          </p:nvPr>
        </p:nvSpPr>
        <p:spPr>
          <a:xfrm>
            <a:off x="381000" y="4343400"/>
            <a:ext cx="6096000"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Calibri"/>
              <a:buNone/>
            </a:pPr>
            <a:endParaRPr sz="1600" b="0" i="0" u="none" strike="noStrike" cap="none">
              <a:solidFill>
                <a:schemeClr val="dk1"/>
              </a:solidFill>
              <a:latin typeface="Calibri"/>
              <a:ea typeface="Calibri"/>
              <a:cs typeface="Calibri"/>
              <a:sym typeface="Calibri"/>
            </a:endParaRPr>
          </a:p>
        </p:txBody>
      </p:sp>
      <p:sp>
        <p:nvSpPr>
          <p:cNvPr id="342" name="Shape 34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xmlns="" val="328924330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Main benefit:</a:t>
            </a:r>
          </a:p>
          <a:p>
            <a:pPr>
              <a:buFontTx/>
              <a:buChar char="-"/>
            </a:pPr>
            <a:r>
              <a:rPr lang="en-US" baseline="0" dirty="0" smtClean="0"/>
              <a:t> code becomes easy to extend and maintain because it adapts at runtime</a:t>
            </a:r>
          </a:p>
          <a:p>
            <a:pPr>
              <a:buFontTx/>
              <a:buChar char="-"/>
            </a:pPr>
            <a:endParaRPr lang="en-US" baseline="0" dirty="0" smtClean="0"/>
          </a:p>
          <a:p>
            <a:pPr>
              <a:buFontTx/>
              <a:buNone/>
            </a:pPr>
            <a:r>
              <a:rPr lang="en-US" baseline="0" dirty="0" smtClean="0"/>
              <a:t>Main drawback:</a:t>
            </a:r>
          </a:p>
          <a:p>
            <a:pPr>
              <a:buFontTx/>
              <a:buNone/>
            </a:pPr>
            <a:r>
              <a:rPr lang="en-US" baseline="0" dirty="0" smtClean="0"/>
              <a:t>- performance is sacrificed</a:t>
            </a:r>
          </a:p>
        </p:txBody>
      </p:sp>
    </p:spTree>
    <p:extLst>
      <p:ext uri="{BB962C8B-B14F-4D97-AF65-F5344CB8AC3E}">
        <p14:creationId xmlns:p14="http://schemas.microsoft.com/office/powerpoint/2010/main" xmlns="" val="26900301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b="1" i="0" kern="1200" dirty="0" err="1" smtClean="0">
                <a:solidFill>
                  <a:schemeClr val="tx1"/>
                </a:solidFill>
                <a:latin typeface="+mn-lt"/>
                <a:ea typeface="+mn-ea"/>
                <a:cs typeface="+mn-cs"/>
              </a:rPr>
              <a:t>Metaprogramming</a:t>
            </a:r>
            <a:r>
              <a:rPr lang="en-US" sz="1600" b="0" i="0" kern="1200" dirty="0" smtClean="0">
                <a:solidFill>
                  <a:schemeClr val="tx1"/>
                </a:solidFill>
                <a:latin typeface="+mn-lt"/>
                <a:ea typeface="+mn-ea"/>
                <a:cs typeface="+mn-cs"/>
              </a:rPr>
              <a:t> is the writing of computer</a:t>
            </a:r>
            <a:r>
              <a:rPr lang="en-US" sz="1600" b="0" i="0" kern="1200" baseline="0" dirty="0" smtClean="0">
                <a:solidFill>
                  <a:schemeClr val="tx1"/>
                </a:solidFill>
                <a:latin typeface="+mn-lt"/>
                <a:ea typeface="+mn-ea"/>
                <a:cs typeface="+mn-cs"/>
              </a:rPr>
              <a:t> programs</a:t>
            </a:r>
            <a:r>
              <a:rPr lang="en-US" sz="1600" b="0" i="0" kern="1200" dirty="0" smtClean="0">
                <a:solidFill>
                  <a:schemeClr val="tx1"/>
                </a:solidFill>
                <a:latin typeface="+mn-lt"/>
                <a:ea typeface="+mn-ea"/>
                <a:cs typeface="+mn-cs"/>
              </a:rPr>
              <a:t> with the ability to treat programs as their data.</a:t>
            </a:r>
          </a:p>
          <a:p>
            <a:endParaRPr lang="en-US" sz="1600" b="0" i="0" kern="1200" dirty="0" smtClean="0">
              <a:solidFill>
                <a:schemeClr val="tx1"/>
              </a:solidFill>
              <a:latin typeface="+mn-lt"/>
              <a:ea typeface="+mn-ea"/>
              <a:cs typeface="+mn-cs"/>
            </a:endParaRPr>
          </a:p>
          <a:p>
            <a:r>
              <a:rPr lang="en-US" sz="1600" b="0" i="0" kern="1200" dirty="0" smtClean="0">
                <a:solidFill>
                  <a:schemeClr val="tx1"/>
                </a:solidFill>
                <a:latin typeface="+mn-lt"/>
                <a:ea typeface="+mn-ea"/>
                <a:cs typeface="+mn-cs"/>
              </a:rPr>
              <a:t>It means that a program could be designed to read, generate, </a:t>
            </a:r>
            <a:r>
              <a:rPr lang="en-US" sz="1600" b="0" i="0" kern="1200" dirty="0" err="1" smtClean="0">
                <a:solidFill>
                  <a:schemeClr val="tx1"/>
                </a:solidFill>
                <a:latin typeface="+mn-lt"/>
                <a:ea typeface="+mn-ea"/>
                <a:cs typeface="+mn-cs"/>
              </a:rPr>
              <a:t>analyse</a:t>
            </a:r>
            <a:r>
              <a:rPr lang="en-US" sz="1600" b="0" i="0" kern="1200" dirty="0" smtClean="0">
                <a:solidFill>
                  <a:schemeClr val="tx1"/>
                </a:solidFill>
                <a:latin typeface="+mn-lt"/>
                <a:ea typeface="+mn-ea"/>
                <a:cs typeface="+mn-cs"/>
              </a:rPr>
              <a:t> or transform other programs, and even modify itself while running.</a:t>
            </a:r>
          </a:p>
          <a:p>
            <a:endParaRPr lang="en-US" sz="1600" b="0" i="0" kern="1200" dirty="0" smtClean="0">
              <a:solidFill>
                <a:schemeClr val="tx1"/>
              </a:solidFill>
              <a:latin typeface="+mn-lt"/>
              <a:ea typeface="+mn-ea"/>
              <a:cs typeface="+mn-cs"/>
            </a:endParaRPr>
          </a:p>
          <a:p>
            <a:r>
              <a:rPr lang="en-US" sz="1600" b="0" i="0" kern="1200" dirty="0" smtClean="0">
                <a:solidFill>
                  <a:schemeClr val="tx1"/>
                </a:solidFill>
                <a:latin typeface="+mn-lt"/>
                <a:ea typeface="+mn-ea"/>
                <a:cs typeface="+mn-cs"/>
              </a:rPr>
              <a:t>In some cases, this allows programmers to minimize the number of lines of code to express a solution (hence reducing development time), or it gives programs greater flexibility to efficiently handle new situations without recompilation.</a:t>
            </a:r>
          </a:p>
          <a:p>
            <a:endParaRPr lang="en-US" sz="1600" b="0" i="0" kern="1200" dirty="0" smtClean="0">
              <a:solidFill>
                <a:schemeClr val="tx1"/>
              </a:solidFill>
              <a:latin typeface="+mn-lt"/>
              <a:ea typeface="+mn-ea"/>
              <a:cs typeface="+mn-cs"/>
            </a:endParaRPr>
          </a:p>
          <a:p>
            <a:r>
              <a:rPr lang="en-US" sz="1600" b="0" i="0" kern="1200" dirty="0" smtClean="0">
                <a:solidFill>
                  <a:schemeClr val="tx1"/>
                </a:solidFill>
                <a:latin typeface="+mn-lt"/>
                <a:ea typeface="+mn-ea"/>
                <a:cs typeface="+mn-cs"/>
              </a:rPr>
              <a:t>The language in which the </a:t>
            </a:r>
            <a:r>
              <a:rPr lang="en-US" sz="1600" b="0" i="0" kern="1200" dirty="0" err="1" smtClean="0">
                <a:solidFill>
                  <a:schemeClr val="tx1"/>
                </a:solidFill>
                <a:latin typeface="+mn-lt"/>
                <a:ea typeface="+mn-ea"/>
                <a:cs typeface="+mn-cs"/>
              </a:rPr>
              <a:t>metaprogram</a:t>
            </a:r>
            <a:r>
              <a:rPr lang="en-US" sz="1600" b="0" i="0" kern="1200" dirty="0" smtClean="0">
                <a:solidFill>
                  <a:schemeClr val="tx1"/>
                </a:solidFill>
                <a:latin typeface="+mn-lt"/>
                <a:ea typeface="+mn-ea"/>
                <a:cs typeface="+mn-cs"/>
              </a:rPr>
              <a:t> is written is called the </a:t>
            </a:r>
            <a:r>
              <a:rPr lang="en-US" sz="1600" b="0" i="0" u="none" strike="noStrike" kern="1200" dirty="0" smtClean="0">
                <a:solidFill>
                  <a:schemeClr val="tx1"/>
                </a:solidFill>
                <a:latin typeface="+mn-lt"/>
                <a:ea typeface="+mn-ea"/>
                <a:cs typeface="+mn-cs"/>
              </a:rPr>
              <a:t>metalanguage</a:t>
            </a:r>
            <a:r>
              <a:rPr lang="en-US" sz="1600" b="0" i="0" kern="1200" dirty="0" smtClean="0">
                <a:solidFill>
                  <a:schemeClr val="tx1"/>
                </a:solidFill>
                <a:latin typeface="+mn-lt"/>
                <a:ea typeface="+mn-ea"/>
                <a:cs typeface="+mn-cs"/>
              </a:rPr>
              <a:t>. The language of the programs that are manipulated is called the </a:t>
            </a:r>
            <a:r>
              <a:rPr lang="en-US" sz="1600" b="0" i="1" u="none" strike="noStrike" kern="1200" dirty="0" smtClean="0">
                <a:solidFill>
                  <a:schemeClr val="tx1"/>
                </a:solidFill>
                <a:latin typeface="+mn-lt"/>
                <a:ea typeface="+mn-ea"/>
                <a:cs typeface="+mn-cs"/>
              </a:rPr>
              <a:t>object language</a:t>
            </a:r>
            <a:r>
              <a:rPr lang="en-US" sz="1600" b="0" i="0" kern="1200" dirty="0" smtClean="0">
                <a:solidFill>
                  <a:schemeClr val="tx1"/>
                </a:solidFill>
                <a:latin typeface="+mn-lt"/>
                <a:ea typeface="+mn-ea"/>
                <a:cs typeface="+mn-cs"/>
              </a:rPr>
              <a:t>.</a:t>
            </a:r>
          </a:p>
          <a:p>
            <a:endParaRPr lang="en-US" sz="1600" b="0" i="0" kern="1200" dirty="0" smtClean="0">
              <a:solidFill>
                <a:schemeClr val="tx1"/>
              </a:solidFill>
              <a:latin typeface="+mn-lt"/>
              <a:ea typeface="+mn-ea"/>
              <a:cs typeface="+mn-cs"/>
            </a:endParaRPr>
          </a:p>
          <a:p>
            <a:pPr marL="0" marR="0" indent="0" algn="l" defTabSz="1218987" rtl="0" eaLnBrk="1" fontAlgn="auto" latinLnBrk="0" hangingPunct="1">
              <a:lnSpc>
                <a:spcPct val="100000"/>
              </a:lnSpc>
              <a:spcBef>
                <a:spcPts val="0"/>
              </a:spcBef>
              <a:spcAft>
                <a:spcPts val="0"/>
              </a:spcAft>
              <a:buClrTx/>
              <a:buSzTx/>
              <a:buFontTx/>
              <a:buNone/>
              <a:tabLst/>
              <a:defRPr/>
            </a:pPr>
            <a:r>
              <a:rPr lang="en-US" sz="1600" b="0" i="0" kern="1200" dirty="0" smtClean="0">
                <a:solidFill>
                  <a:schemeClr val="tx1"/>
                </a:solidFill>
                <a:latin typeface="+mn-lt"/>
                <a:ea typeface="+mn-ea"/>
                <a:cs typeface="+mn-cs"/>
              </a:rPr>
              <a:t>Source:</a:t>
            </a:r>
            <a:r>
              <a:rPr lang="en-US" sz="1600" b="0" i="0" kern="1200" baseline="0" dirty="0" smtClean="0">
                <a:solidFill>
                  <a:schemeClr val="tx1"/>
                </a:solidFill>
                <a:latin typeface="+mn-lt"/>
                <a:ea typeface="+mn-ea"/>
                <a:cs typeface="+mn-cs"/>
              </a:rPr>
              <a:t> https://en.wikipedia.org/wiki/Metaprogramming</a:t>
            </a:r>
            <a:endParaRPr lang="en-US" sz="1600" b="0" i="0" kern="1200" dirty="0" smtClean="0">
              <a:solidFill>
                <a:schemeClr val="tx1"/>
              </a:solidFill>
              <a:latin typeface="+mn-lt"/>
              <a:ea typeface="+mn-ea"/>
              <a:cs typeface="+mn-cs"/>
            </a:endParaRPr>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5</a:t>
            </a:fld>
            <a:endParaRPr lang="en-US" dirty="0"/>
          </a:p>
        </p:txBody>
      </p:sp>
    </p:spTree>
    <p:extLst>
      <p:ext uri="{BB962C8B-B14F-4D97-AF65-F5344CB8AC3E}">
        <p14:creationId xmlns:p14="http://schemas.microsoft.com/office/powerpoint/2010/main" xmlns="" val="208769759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sz="1000">
                <a:solidFill>
                  <a:prstClr val="black"/>
                </a:solidFill>
              </a:rPr>
              <a:t>© Software University Foundation – </a:t>
            </a:r>
            <a:r>
              <a:rPr lang="en-US" sz="1000" u="sng">
                <a:solidFill>
                  <a:prstClr val="black"/>
                </a:solidFill>
                <a:hlinkClick r:id="rId3"/>
              </a:rPr>
              <a:t>http://softuni.org</a:t>
            </a:r>
            <a:endParaRPr lang="en-US" sz="1000">
              <a:solidFill>
                <a:prstClr val="black"/>
              </a:solidFill>
            </a:endParaRPr>
          </a:p>
          <a:p>
            <a:r>
              <a:rPr lang="en-US" sz="1000">
                <a:solidFill>
                  <a:prstClr val="black"/>
                </a:solidFill>
              </a:rPr>
              <a:t>This work is licensed under the </a:t>
            </a:r>
            <a:r>
              <a:rPr lang="en-US" sz="1000" u="sng" noProof="1">
                <a:solidFill>
                  <a:prstClr val="black"/>
                </a:solidFill>
                <a:hlinkClick r:id="rId4"/>
              </a:rPr>
              <a:t>Creative Commons Attribution-NonCommercial-ShareAlike</a:t>
            </a:r>
            <a:r>
              <a:rPr lang="en-US" sz="1000" noProof="1">
                <a:solidFill>
                  <a:prstClr val="black"/>
                </a:solidFill>
              </a:rPr>
              <a:t> </a:t>
            </a:r>
            <a:r>
              <a:rPr lang="en-US" sz="1000">
                <a:solidFill>
                  <a:prstClr val="black"/>
                </a:solidFill>
              </a:rPr>
              <a:t>license.</a:t>
            </a:r>
            <a:endParaRPr lang="en-US" sz="1000" dirty="0">
              <a:solidFill>
                <a:prstClr val="black"/>
              </a:solidFill>
            </a:endParaRPr>
          </a:p>
        </p:txBody>
      </p:sp>
      <p:sp>
        <p:nvSpPr>
          <p:cNvPr id="5" name="Slide Number Placeholder 4"/>
          <p:cNvSpPr>
            <a:spLocks noGrp="1"/>
          </p:cNvSpPr>
          <p:nvPr>
            <p:ph type="sldNum" sz="quarter" idx="11"/>
          </p:nvPr>
        </p:nvSpPr>
        <p:spPr/>
        <p:txBody>
          <a:bodyPr/>
          <a:lstStyle/>
          <a:p>
            <a:fld id="{3EBA5BD7-F043-4D1B-AA17-CD412FC534DE}" type="slidenum">
              <a:rPr lang="en-US" smtClean="0">
                <a:solidFill>
                  <a:prstClr val="black"/>
                </a:solidFill>
              </a:rPr>
              <a:pPr/>
              <a:t>33</a:t>
            </a:fld>
            <a:endParaRPr lang="en-US" dirty="0">
              <a:solidFill>
                <a:prstClr val="black"/>
              </a:solidFill>
            </a:endParaRPr>
          </a:p>
        </p:txBody>
      </p:sp>
    </p:spTree>
    <p:extLst>
      <p:ext uri="{BB962C8B-B14F-4D97-AF65-F5344CB8AC3E}">
        <p14:creationId xmlns:p14="http://schemas.microsoft.com/office/powerpoint/2010/main" xmlns="" val="309115345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34</a:t>
            </a:fld>
            <a:endParaRPr lang="en-US" dirty="0"/>
          </a:p>
        </p:txBody>
      </p:sp>
    </p:spTree>
    <p:extLst>
      <p:ext uri="{BB962C8B-B14F-4D97-AF65-F5344CB8AC3E}">
        <p14:creationId xmlns:p14="http://schemas.microsoft.com/office/powerpoint/2010/main" xmlns="" val="269498902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35</a:t>
            </a:fld>
            <a:endParaRPr lang="en-US" dirty="0"/>
          </a:p>
        </p:txBody>
      </p:sp>
    </p:spTree>
    <p:extLst>
      <p:ext uri="{BB962C8B-B14F-4D97-AF65-F5344CB8AC3E}">
        <p14:creationId xmlns:p14="http://schemas.microsoft.com/office/powerpoint/2010/main" xmlns="" val="17412361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b="1" i="0" kern="1200" dirty="0" smtClean="0">
                <a:solidFill>
                  <a:schemeClr val="tx1"/>
                </a:solidFill>
                <a:latin typeface="+mn-lt"/>
                <a:ea typeface="+mn-ea"/>
                <a:cs typeface="+mn-cs"/>
              </a:rPr>
              <a:t>reflection</a:t>
            </a:r>
            <a:r>
              <a:rPr lang="en-US" sz="1600" b="0" i="0" kern="1200" dirty="0" smtClean="0">
                <a:solidFill>
                  <a:schemeClr val="tx1"/>
                </a:solidFill>
                <a:latin typeface="+mn-lt"/>
                <a:ea typeface="+mn-ea"/>
                <a:cs typeface="+mn-cs"/>
              </a:rPr>
              <a:t> is the ability of a </a:t>
            </a:r>
            <a:r>
              <a:rPr lang="en-US" sz="1600" b="0" i="0" u="none" strike="noStrike" kern="1200" dirty="0" smtClean="0">
                <a:solidFill>
                  <a:schemeClr val="tx1"/>
                </a:solidFill>
                <a:latin typeface="+mn-lt"/>
                <a:ea typeface="+mn-ea"/>
                <a:cs typeface="+mn-cs"/>
              </a:rPr>
              <a:t>computer </a:t>
            </a:r>
            <a:r>
              <a:rPr lang="en-US" sz="1600" b="0" i="0" u="none" strike="noStrike" kern="1200" dirty="0" err="1" smtClean="0">
                <a:solidFill>
                  <a:schemeClr val="tx1"/>
                </a:solidFill>
                <a:latin typeface="+mn-lt"/>
                <a:ea typeface="+mn-ea"/>
                <a:cs typeface="+mn-cs"/>
              </a:rPr>
              <a:t>ptogram</a:t>
            </a:r>
            <a:r>
              <a:rPr lang="en-US" sz="1600" b="0" i="0" kern="1200" dirty="0" smtClean="0">
                <a:solidFill>
                  <a:schemeClr val="tx1"/>
                </a:solidFill>
                <a:latin typeface="+mn-lt"/>
                <a:ea typeface="+mn-ea"/>
                <a:cs typeface="+mn-cs"/>
              </a:rPr>
              <a:t> to examine, </a:t>
            </a:r>
            <a:r>
              <a:rPr lang="en-US" sz="1600" b="0" i="0" u="none" strike="noStrike" kern="1200" dirty="0" smtClean="0">
                <a:solidFill>
                  <a:schemeClr val="tx1"/>
                </a:solidFill>
                <a:latin typeface="+mn-lt"/>
                <a:ea typeface="+mn-ea"/>
                <a:cs typeface="+mn-cs"/>
              </a:rPr>
              <a:t>introspect</a:t>
            </a:r>
            <a:r>
              <a:rPr lang="en-US" sz="1600" b="0" i="0" kern="1200" dirty="0" smtClean="0">
                <a:solidFill>
                  <a:schemeClr val="tx1"/>
                </a:solidFill>
                <a:latin typeface="+mn-lt"/>
                <a:ea typeface="+mn-ea"/>
                <a:cs typeface="+mn-cs"/>
              </a:rPr>
              <a:t>, and modify its own structure and behavior at </a:t>
            </a:r>
            <a:r>
              <a:rPr lang="en-US" sz="1600" b="0" i="0" u="none" strike="noStrike" kern="1200" dirty="0" smtClean="0">
                <a:solidFill>
                  <a:schemeClr val="tx1"/>
                </a:solidFill>
                <a:latin typeface="+mn-lt"/>
                <a:ea typeface="+mn-ea"/>
                <a:cs typeface="+mn-cs"/>
              </a:rPr>
              <a:t>runtime</a:t>
            </a:r>
            <a:r>
              <a:rPr lang="en-US" sz="1600" b="0" i="0" kern="1200" dirty="0" smtClean="0">
                <a:solidFill>
                  <a:schemeClr val="tx1"/>
                </a:solidFill>
                <a:latin typeface="+mn-lt"/>
                <a:ea typeface="+mn-ea"/>
                <a:cs typeface="+mn-cs"/>
              </a:rPr>
              <a:t>.</a:t>
            </a:r>
          </a:p>
          <a:p>
            <a:endParaRPr lang="en-US" sz="1600" b="0" i="0" kern="1200" dirty="0" smtClean="0">
              <a:solidFill>
                <a:schemeClr val="tx1"/>
              </a:solidFill>
              <a:latin typeface="+mn-lt"/>
              <a:ea typeface="+mn-ea"/>
              <a:cs typeface="+mn-cs"/>
            </a:endParaRPr>
          </a:p>
          <a:p>
            <a:r>
              <a:rPr lang="en-US" sz="1600" b="0" i="0" kern="1200" dirty="0" smtClean="0">
                <a:solidFill>
                  <a:schemeClr val="tx1"/>
                </a:solidFill>
                <a:latin typeface="+mn-lt"/>
                <a:ea typeface="+mn-ea"/>
                <a:cs typeface="+mn-cs"/>
              </a:rPr>
              <a:t>source: https://en.wikipedia.org/wiki/Reflection_(computer_programming)</a:t>
            </a:r>
            <a:endParaRPr lang="en-US" sz="1600" b="0" i="0" kern="1200" dirty="0">
              <a:solidFill>
                <a:schemeClr val="tx1"/>
              </a:solidFill>
              <a:latin typeface="+mn-lt"/>
              <a:ea typeface="+mn-ea"/>
              <a:cs typeface="+mn-cs"/>
            </a:endParaRPr>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6</a:t>
            </a:fld>
            <a:endParaRPr lang="en-US" dirty="0"/>
          </a:p>
        </p:txBody>
      </p:sp>
    </p:spTree>
    <p:extLst>
      <p:ext uri="{BB962C8B-B14F-4D97-AF65-F5344CB8AC3E}">
        <p14:creationId xmlns:p14="http://schemas.microsoft.com/office/powerpoint/2010/main" xmlns="" val="20876975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b="0" i="0" kern="1200" dirty="0" smtClean="0">
                <a:solidFill>
                  <a:schemeClr val="tx1"/>
                </a:solidFill>
                <a:latin typeface="+mn-lt"/>
                <a:ea typeface="+mn-ea"/>
                <a:cs typeface="+mn-cs"/>
              </a:rPr>
              <a:t>Reflection is quite powerful and can be very useful. For instance, when mapping objects to tables in a database at runtime or when mapping the statements in a script language to method calls on real objects at runtime.</a:t>
            </a:r>
            <a:endParaRPr lang="en-US" sz="1600" b="0" i="0" kern="1200" dirty="0">
              <a:solidFill>
                <a:schemeClr val="tx1"/>
              </a:solidFill>
              <a:latin typeface="+mn-lt"/>
              <a:ea typeface="+mn-ea"/>
              <a:cs typeface="+mn-cs"/>
            </a:endParaRPr>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7</a:t>
            </a:fld>
            <a:endParaRPr lang="en-US" dirty="0"/>
          </a:p>
        </p:txBody>
      </p:sp>
    </p:spTree>
    <p:extLst>
      <p:ext uri="{BB962C8B-B14F-4D97-AF65-F5344CB8AC3E}">
        <p14:creationId xmlns:p14="http://schemas.microsoft.com/office/powerpoint/2010/main" xmlns="" val="20876975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b="0" i="0" kern="1200" dirty="0" smtClean="0">
                <a:solidFill>
                  <a:schemeClr val="tx1"/>
                </a:solidFill>
                <a:latin typeface="+mn-lt"/>
                <a:ea typeface="+mn-ea"/>
                <a:cs typeface="+mn-cs"/>
              </a:rPr>
              <a:t>Reflection can be used for observing and modifying program execution at runtime. A reflection-oriented program component can monitor the execution of an enclosure of code and can modify itself according to a desired goal related to that enclosure. This is typically accomplished by dynamically assigning program code at runtime.</a:t>
            </a:r>
          </a:p>
          <a:p>
            <a:r>
              <a:rPr lang="en-US" sz="1600" b="0" i="0" kern="1200" dirty="0" smtClean="0">
                <a:solidFill>
                  <a:schemeClr val="tx1"/>
                </a:solidFill>
                <a:latin typeface="+mn-lt"/>
                <a:ea typeface="+mn-ea"/>
                <a:cs typeface="+mn-cs"/>
              </a:rPr>
              <a:t>In object-oriented programming languages such as </a:t>
            </a:r>
            <a:r>
              <a:rPr lang="en-US" sz="1600" b="0" i="0" u="none" strike="noStrike" kern="1200" dirty="0" smtClean="0">
                <a:solidFill>
                  <a:schemeClr val="tx1"/>
                </a:solidFill>
                <a:latin typeface="+mn-lt"/>
                <a:ea typeface="+mn-ea"/>
                <a:cs typeface="+mn-cs"/>
              </a:rPr>
              <a:t>Java and C#</a:t>
            </a:r>
            <a:r>
              <a:rPr lang="en-US" sz="1600" b="0" i="0" kern="1200" dirty="0" smtClean="0">
                <a:solidFill>
                  <a:schemeClr val="tx1"/>
                </a:solidFill>
                <a:latin typeface="+mn-lt"/>
                <a:ea typeface="+mn-ea"/>
                <a:cs typeface="+mn-cs"/>
              </a:rPr>
              <a:t>, reflection allows </a:t>
            </a:r>
            <a:r>
              <a:rPr lang="en-US" sz="1600" b="0" i="1" kern="1200" dirty="0" smtClean="0">
                <a:solidFill>
                  <a:schemeClr val="tx1"/>
                </a:solidFill>
                <a:latin typeface="+mn-lt"/>
                <a:ea typeface="+mn-ea"/>
                <a:cs typeface="+mn-cs"/>
              </a:rPr>
              <a:t>inspection</a:t>
            </a:r>
            <a:r>
              <a:rPr lang="en-US" sz="1600" b="0" i="0" kern="1200" dirty="0" smtClean="0">
                <a:solidFill>
                  <a:schemeClr val="tx1"/>
                </a:solidFill>
                <a:latin typeface="+mn-lt"/>
                <a:ea typeface="+mn-ea"/>
                <a:cs typeface="+mn-cs"/>
              </a:rPr>
              <a:t> of classes, interfaces, fields and methods at runtime without knowing the names of the interfaces, fields, methods at compile time. It also allows </a:t>
            </a:r>
            <a:r>
              <a:rPr lang="en-US" sz="1600" b="0" i="1" kern="1200" dirty="0" smtClean="0">
                <a:solidFill>
                  <a:schemeClr val="tx1"/>
                </a:solidFill>
                <a:latin typeface="+mn-lt"/>
                <a:ea typeface="+mn-ea"/>
                <a:cs typeface="+mn-cs"/>
              </a:rPr>
              <a:t>instantiation</a:t>
            </a:r>
            <a:r>
              <a:rPr lang="en-US" sz="1600" b="0" i="0" kern="1200" dirty="0" smtClean="0">
                <a:solidFill>
                  <a:schemeClr val="tx1"/>
                </a:solidFill>
                <a:latin typeface="+mn-lt"/>
                <a:ea typeface="+mn-ea"/>
                <a:cs typeface="+mn-cs"/>
              </a:rPr>
              <a:t> of new objects and </a:t>
            </a:r>
            <a:r>
              <a:rPr lang="en-US" sz="1600" b="0" i="1" kern="1200" dirty="0" smtClean="0">
                <a:solidFill>
                  <a:schemeClr val="tx1"/>
                </a:solidFill>
                <a:latin typeface="+mn-lt"/>
                <a:ea typeface="+mn-ea"/>
                <a:cs typeface="+mn-cs"/>
              </a:rPr>
              <a:t>invocation</a:t>
            </a:r>
            <a:r>
              <a:rPr lang="en-US" sz="1600" b="0" i="0" kern="1200" dirty="0" smtClean="0">
                <a:solidFill>
                  <a:schemeClr val="tx1"/>
                </a:solidFill>
                <a:latin typeface="+mn-lt"/>
                <a:ea typeface="+mn-ea"/>
                <a:cs typeface="+mn-cs"/>
              </a:rPr>
              <a:t> of methods.</a:t>
            </a:r>
          </a:p>
          <a:p>
            <a:r>
              <a:rPr lang="en-US" sz="1600" b="0" i="0" kern="1200" dirty="0" smtClean="0">
                <a:solidFill>
                  <a:schemeClr val="tx1"/>
                </a:solidFill>
                <a:latin typeface="+mn-lt"/>
                <a:ea typeface="+mn-ea"/>
                <a:cs typeface="+mn-cs"/>
              </a:rPr>
              <a:t>Reflection can be used to adapt a given program to different situations dynamically. Reflection-oriented programming almost always requires additional knowledge, framework, relational mapping, and object relevance in order to take advantage of more generic code execution.</a:t>
            </a:r>
          </a:p>
          <a:p>
            <a:r>
              <a:rPr lang="en-US" sz="1600" b="0" i="0" kern="1200" dirty="0" smtClean="0">
                <a:solidFill>
                  <a:schemeClr val="tx1"/>
                </a:solidFill>
                <a:latin typeface="+mn-lt"/>
                <a:ea typeface="+mn-ea"/>
                <a:cs typeface="+mn-cs"/>
              </a:rPr>
              <a:t>Reflection is often used as part of </a:t>
            </a:r>
            <a:r>
              <a:rPr lang="en-US" sz="1600" b="0" i="0" u="none" strike="noStrike" kern="1200" dirty="0" smtClean="0">
                <a:solidFill>
                  <a:schemeClr val="tx1"/>
                </a:solidFill>
                <a:latin typeface="+mn-lt"/>
                <a:ea typeface="+mn-ea"/>
                <a:cs typeface="+mn-cs"/>
              </a:rPr>
              <a:t>software testing</a:t>
            </a:r>
            <a:r>
              <a:rPr lang="en-US" sz="1600" b="0" i="0" kern="1200" dirty="0" smtClean="0">
                <a:solidFill>
                  <a:schemeClr val="tx1"/>
                </a:solidFill>
                <a:latin typeface="+mn-lt"/>
                <a:ea typeface="+mn-ea"/>
                <a:cs typeface="+mn-cs"/>
              </a:rPr>
              <a:t>, such as for the runtime creation/instantiation of mock objects.</a:t>
            </a:r>
          </a:p>
          <a:p>
            <a:r>
              <a:rPr lang="en-US" sz="1600" b="0" i="0" kern="1200" dirty="0" smtClean="0">
                <a:solidFill>
                  <a:schemeClr val="tx1"/>
                </a:solidFill>
                <a:latin typeface="+mn-lt"/>
                <a:ea typeface="+mn-ea"/>
                <a:cs typeface="+mn-cs"/>
              </a:rPr>
              <a:t>Reflection is also a key strategy for </a:t>
            </a:r>
            <a:r>
              <a:rPr lang="en-US" sz="1600" b="0" i="0" kern="1200" dirty="0" err="1" smtClean="0">
                <a:solidFill>
                  <a:schemeClr val="tx1"/>
                </a:solidFill>
                <a:latin typeface="+mn-lt"/>
                <a:ea typeface="+mn-ea"/>
                <a:cs typeface="+mn-cs"/>
              </a:rPr>
              <a:t>metaprogramming</a:t>
            </a:r>
            <a:r>
              <a:rPr lang="en-US" sz="1600" b="0" i="0" kern="1200" dirty="0" smtClean="0">
                <a:solidFill>
                  <a:schemeClr val="tx1"/>
                </a:solidFill>
                <a:latin typeface="+mn-lt"/>
                <a:ea typeface="+mn-ea"/>
                <a:cs typeface="+mn-cs"/>
              </a:rPr>
              <a:t>.</a:t>
            </a:r>
          </a:p>
          <a:p>
            <a:r>
              <a:rPr lang="en-US" sz="1600" b="0" i="0" kern="1200" dirty="0" smtClean="0">
                <a:solidFill>
                  <a:schemeClr val="tx1"/>
                </a:solidFill>
                <a:latin typeface="+mn-lt"/>
                <a:ea typeface="+mn-ea"/>
                <a:cs typeface="+mn-cs"/>
              </a:rPr>
              <a:t>In some object-oriented programming languages, such as </a:t>
            </a:r>
            <a:r>
              <a:rPr lang="en-US" sz="1600" b="0" i="0" u="none" strike="noStrike" kern="1200" dirty="0" smtClean="0">
                <a:solidFill>
                  <a:schemeClr val="tx1"/>
                </a:solidFill>
                <a:latin typeface="+mn-lt"/>
                <a:ea typeface="+mn-ea"/>
                <a:cs typeface="+mn-cs"/>
              </a:rPr>
              <a:t>C#</a:t>
            </a:r>
            <a:r>
              <a:rPr lang="en-US" sz="1600" b="0" i="0" kern="1200" dirty="0" smtClean="0">
                <a:solidFill>
                  <a:schemeClr val="tx1"/>
                </a:solidFill>
                <a:latin typeface="+mn-lt"/>
                <a:ea typeface="+mn-ea"/>
                <a:cs typeface="+mn-cs"/>
              </a:rPr>
              <a:t> and </a:t>
            </a:r>
            <a:r>
              <a:rPr lang="en-US" sz="1600" b="0" i="0" u="none" strike="noStrike" kern="1200" dirty="0" smtClean="0">
                <a:solidFill>
                  <a:schemeClr val="tx1"/>
                </a:solidFill>
                <a:latin typeface="+mn-lt"/>
                <a:ea typeface="+mn-ea"/>
                <a:cs typeface="+mn-cs"/>
              </a:rPr>
              <a:t>Java</a:t>
            </a:r>
            <a:r>
              <a:rPr lang="en-US" sz="1600" b="0" i="0" kern="1200" dirty="0" smtClean="0">
                <a:solidFill>
                  <a:schemeClr val="tx1"/>
                </a:solidFill>
                <a:latin typeface="+mn-lt"/>
                <a:ea typeface="+mn-ea"/>
                <a:cs typeface="+mn-cs"/>
              </a:rPr>
              <a:t>, reflection can be used to override member accessibility rules. For example, reflection makes it possible to change the value of a field marked "private" in a third-party library's class.</a:t>
            </a:r>
            <a:endParaRPr lang="en-US" sz="1600" b="0" i="0" kern="1200" dirty="0">
              <a:solidFill>
                <a:schemeClr val="tx1"/>
              </a:solidFill>
              <a:latin typeface="+mn-lt"/>
              <a:ea typeface="+mn-ea"/>
              <a:cs typeface="+mn-cs"/>
            </a:endParaRPr>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8</a:t>
            </a:fld>
            <a:endParaRPr lang="en-US" dirty="0"/>
          </a:p>
        </p:txBody>
      </p:sp>
    </p:spTree>
    <p:extLst>
      <p:ext uri="{BB962C8B-B14F-4D97-AF65-F5344CB8AC3E}">
        <p14:creationId xmlns:p14="http://schemas.microsoft.com/office/powerpoint/2010/main" xmlns="" val="20876975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106363"/>
            <a:ext cx="6096000" cy="3429000"/>
          </a:xfrm>
        </p:spPr>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10</a:t>
            </a:fld>
            <a:endParaRPr lang="en-US" dirty="0"/>
          </a:p>
        </p:txBody>
      </p:sp>
      <p:sp>
        <p:nvSpPr>
          <p:cNvPr id="6" name="Rectangle 3"/>
          <p:cNvSpPr>
            <a:spLocks noGrp="1" noChangeArrowheads="1"/>
          </p:cNvSpPr>
          <p:nvPr>
            <p:ph type="body" idx="1"/>
          </p:nvPr>
        </p:nvSpPr>
        <p:spPr>
          <a:xfrm>
            <a:off x="381000" y="3534601"/>
            <a:ext cx="6096000" cy="5213397"/>
          </a:xfrm>
          <a:prstGeom prst="rect">
            <a:avLst/>
          </a:prstGeom>
        </p:spPr>
        <p:txBody>
          <a:bodyPr/>
          <a:lstStyle/>
          <a:p>
            <a:pPr>
              <a:lnSpc>
                <a:spcPct val="100000"/>
              </a:lnSpc>
              <a:defRPr/>
            </a:pPr>
            <a:r>
              <a:rPr lang="en-US" sz="1600" b="0" i="0" kern="1200" dirty="0">
                <a:solidFill>
                  <a:schemeClr val="tx1"/>
                </a:solidFill>
                <a:latin typeface="+mn-lt"/>
                <a:ea typeface="+mn-ea"/>
                <a:cs typeface="+mn-cs"/>
              </a:rPr>
              <a:t>Before doing any inspection on a class you need to obtain its </a:t>
            </a:r>
            <a:r>
              <a:rPr lang="en-US" dirty="0" err="1"/>
              <a:t>java.lang.Class</a:t>
            </a:r>
            <a:r>
              <a:rPr lang="en-US" sz="1600" b="0" i="0" kern="1200" dirty="0">
                <a:solidFill>
                  <a:schemeClr val="tx1"/>
                </a:solidFill>
                <a:latin typeface="+mn-lt"/>
                <a:ea typeface="+mn-ea"/>
                <a:cs typeface="+mn-cs"/>
              </a:rPr>
              <a:t> object. All types in Java including the primitive types (int, long, float etc.) including arrays have an associated </a:t>
            </a:r>
            <a:r>
              <a:rPr lang="en-US" dirty="0"/>
              <a:t>Class</a:t>
            </a:r>
            <a:r>
              <a:rPr lang="en-US" sz="1600" b="0" i="0" kern="1200" dirty="0">
                <a:solidFill>
                  <a:schemeClr val="tx1"/>
                </a:solidFill>
                <a:latin typeface="+mn-lt"/>
                <a:ea typeface="+mn-ea"/>
                <a:cs typeface="+mn-cs"/>
              </a:rPr>
              <a:t> object.</a:t>
            </a:r>
            <a:endParaRPr lang="en-US" dirty="0">
              <a:latin typeface="+mn-lt"/>
              <a:ea typeface="+mn-ea"/>
              <a:cs typeface="+mn-cs"/>
            </a:endParaRPr>
          </a:p>
        </p:txBody>
      </p:sp>
      <p:grpSp>
        <p:nvGrpSpPr>
          <p:cNvPr id="8" name="Group 7"/>
          <p:cNvGrpSpPr/>
          <p:nvPr/>
        </p:nvGrpSpPr>
        <p:grpSpPr>
          <a:xfrm>
            <a:off x="380999" y="4572000"/>
            <a:ext cx="6096001" cy="1205308"/>
            <a:chOff x="1713308" y="2659062"/>
            <a:chExt cx="8444047" cy="1496216"/>
          </a:xfrm>
        </p:grpSpPr>
        <p:sp>
          <p:nvSpPr>
            <p:cNvPr id="9" name="AutoShape 4"/>
            <p:cNvSpPr>
              <a:spLocks noChangeArrowheads="1"/>
            </p:cNvSpPr>
            <p:nvPr/>
          </p:nvSpPr>
          <p:spPr bwMode="auto">
            <a:xfrm>
              <a:off x="3398482" y="3048000"/>
              <a:ext cx="6758873" cy="1107278"/>
            </a:xfrm>
            <a:prstGeom prst="cloudCallout">
              <a:avLst>
                <a:gd name="adj1" fmla="val -54852"/>
                <a:gd name="adj2" fmla="val -61472"/>
              </a:avLst>
            </a:prstGeom>
            <a:solidFill>
              <a:srgbClr val="B5DBE5">
                <a:alpha val="14902"/>
              </a:srgbClr>
            </a:solidFill>
            <a:ln w="25400" algn="ctr">
              <a:solidFill>
                <a:schemeClr val="accent5">
                  <a:lumMod val="60000"/>
                  <a:lumOff val="40000"/>
                </a:schemeClr>
              </a:solidFill>
              <a:miter lim="800000"/>
              <a:headEnd/>
              <a:tailEnd/>
            </a:ln>
            <a:effectLst/>
          </p:spPr>
          <p:txBody>
            <a:bodyPr wrap="none" anchor="ctr"/>
            <a:lstStyle/>
            <a:p>
              <a:pPr>
                <a:lnSpc>
                  <a:spcPct val="95000"/>
                </a:lnSpc>
                <a:defRPr/>
              </a:pPr>
              <a:r>
                <a:rPr lang="en-US" sz="2800" b="1" noProof="1">
                  <a:solidFill>
                    <a:schemeClr val="tx2"/>
                  </a:solidFill>
                  <a:effectLst>
                    <a:outerShdw blurRad="38100" dist="38100" dir="2700000" algn="tl">
                      <a:srgbClr val="000000">
                        <a:alpha val="43137"/>
                      </a:srgbClr>
                    </a:outerShdw>
                  </a:effectLst>
                  <a:latin typeface="+mn-lt"/>
                </a:rPr>
                <a:t>"</a:t>
              </a:r>
              <a:r>
                <a:rPr lang="en-US" sz="2800" b="1" noProof="1">
                  <a:effectLst>
                    <a:outerShdw blurRad="38100" dist="38100" dir="2700000" algn="tl">
                      <a:srgbClr val="000000">
                        <a:alpha val="43137"/>
                      </a:srgbClr>
                    </a:outerShdw>
                  </a:effectLst>
                  <a:latin typeface="+mn-lt"/>
                </a:rPr>
                <a:t>Relevant" to what?</a:t>
              </a:r>
            </a:p>
          </p:txBody>
        </p:sp>
        <p:pic>
          <p:nvPicPr>
            <p:cNvPr id="10" name="Picture 4" descr="C:\Trash\questionman.png"/>
            <p:cNvPicPr>
              <a:picLocks noChangeAspect="1" noChangeArrowheads="1"/>
            </p:cNvPicPr>
            <p:nvPr/>
          </p:nvPicPr>
          <p:blipFill>
            <a:blip r:embed="rId5" cstate="email">
              <a:duotone>
                <a:prstClr val="black"/>
                <a:schemeClr val="accent5">
                  <a:tint val="45000"/>
                  <a:satMod val="400000"/>
                </a:schemeClr>
              </a:duotone>
              <a:extLst>
                <a:ext uri="{28A0092B-C50C-407E-A947-70E740481C1C}">
                  <a14:useLocalDpi xmlns:a14="http://schemas.microsoft.com/office/drawing/2010/main" xmlns=""/>
                </a:ext>
              </a:extLst>
            </a:blip>
            <a:srcRect/>
            <a:stretch>
              <a:fillRect/>
            </a:stretch>
          </p:blipFill>
          <p:spPr bwMode="auto">
            <a:xfrm>
              <a:off x="1713308" y="2659062"/>
              <a:ext cx="1117310" cy="1496216"/>
            </a:xfrm>
            <a:prstGeom prst="rect">
              <a:avLst/>
            </a:prstGeom>
            <a:noFill/>
          </p:spPr>
        </p:pic>
      </p:grpSp>
    </p:spTree>
    <p:extLst>
      <p:ext uri="{BB962C8B-B14F-4D97-AF65-F5344CB8AC3E}">
        <p14:creationId xmlns:p14="http://schemas.microsoft.com/office/powerpoint/2010/main" xmlns="" val="28754034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b="0" i="0" kern="1200" dirty="0">
                <a:solidFill>
                  <a:schemeClr val="tx1"/>
                </a:solidFill>
                <a:latin typeface="+mn-lt"/>
                <a:ea typeface="+mn-ea"/>
                <a:cs typeface="+mn-cs"/>
              </a:rPr>
              <a:t>From a </a:t>
            </a:r>
            <a:r>
              <a:rPr lang="en-US" dirty="0"/>
              <a:t>Class</a:t>
            </a:r>
            <a:r>
              <a:rPr lang="en-US" sz="1600" b="0" i="0" kern="1200" dirty="0">
                <a:solidFill>
                  <a:schemeClr val="tx1"/>
                </a:solidFill>
                <a:latin typeface="+mn-lt"/>
                <a:ea typeface="+mn-ea"/>
                <a:cs typeface="+mn-cs"/>
              </a:rPr>
              <a:t> object you can obtain its name in two versions. The fully qualified class name (including package name) is obtained using the </a:t>
            </a:r>
            <a:r>
              <a:rPr lang="en-US" dirty="0" err="1"/>
              <a:t>getName</a:t>
            </a:r>
            <a:r>
              <a:rPr lang="en-US" dirty="0"/>
              <a:t>() where as i</a:t>
            </a:r>
            <a:r>
              <a:rPr lang="en-US" sz="1600" b="0" i="0" kern="1200" dirty="0">
                <a:solidFill>
                  <a:schemeClr val="tx1"/>
                </a:solidFill>
                <a:latin typeface="+mn-lt"/>
                <a:ea typeface="+mn-ea"/>
                <a:cs typeface="+mn-cs"/>
              </a:rPr>
              <a:t>f you want the class name without the </a:t>
            </a:r>
            <a:r>
              <a:rPr lang="en-US" sz="1600" b="0" i="0" kern="1200" dirty="0" err="1">
                <a:solidFill>
                  <a:schemeClr val="tx1"/>
                </a:solidFill>
                <a:latin typeface="+mn-lt"/>
                <a:ea typeface="+mn-ea"/>
                <a:cs typeface="+mn-cs"/>
              </a:rPr>
              <a:t>pacakge</a:t>
            </a:r>
            <a:r>
              <a:rPr lang="en-US" sz="1600" b="0" i="0" kern="1200" dirty="0">
                <a:solidFill>
                  <a:schemeClr val="tx1"/>
                </a:solidFill>
                <a:latin typeface="+mn-lt"/>
                <a:ea typeface="+mn-ea"/>
                <a:cs typeface="+mn-cs"/>
              </a:rPr>
              <a:t> name you can obtain it using the </a:t>
            </a:r>
            <a:r>
              <a:rPr lang="en-US" dirty="0" err="1"/>
              <a:t>getSimpleName</a:t>
            </a:r>
            <a:r>
              <a:rPr lang="en-US" dirty="0"/>
              <a:t>()</a:t>
            </a:r>
            <a:endParaRPr lang="en-GB"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11</a:t>
            </a:fld>
            <a:endParaRPr lang="en-US" dirty="0"/>
          </a:p>
        </p:txBody>
      </p:sp>
    </p:spTree>
    <p:extLst>
      <p:ext uri="{BB962C8B-B14F-4D97-AF65-F5344CB8AC3E}">
        <p14:creationId xmlns:p14="http://schemas.microsoft.com/office/powerpoint/2010/main" xmlns="" val="20876975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b="0" i="0" kern="1200" dirty="0">
                <a:solidFill>
                  <a:schemeClr val="tx1"/>
                </a:solidFill>
                <a:latin typeface="+mn-lt"/>
                <a:ea typeface="+mn-ea"/>
                <a:cs typeface="+mn-cs"/>
              </a:rPr>
              <a:t>The </a:t>
            </a:r>
            <a:r>
              <a:rPr lang="en-US" sz="1600" b="0" i="0" kern="1200" dirty="0" err="1">
                <a:solidFill>
                  <a:schemeClr val="tx1"/>
                </a:solidFill>
                <a:latin typeface="+mn-lt"/>
                <a:ea typeface="+mn-ea"/>
                <a:cs typeface="+mn-cs"/>
              </a:rPr>
              <a:t>superclass</a:t>
            </a:r>
            <a:r>
              <a:rPr lang="en-US" sz="1600" b="0" i="0" kern="1200" dirty="0">
                <a:solidFill>
                  <a:schemeClr val="tx1"/>
                </a:solidFill>
                <a:latin typeface="+mn-lt"/>
                <a:ea typeface="+mn-ea"/>
                <a:cs typeface="+mn-cs"/>
              </a:rPr>
              <a:t> class object is a </a:t>
            </a:r>
            <a:r>
              <a:rPr lang="en-US" dirty="0"/>
              <a:t>Class</a:t>
            </a:r>
            <a:r>
              <a:rPr lang="en-US" sz="1600" b="0" i="0" kern="1200" dirty="0">
                <a:solidFill>
                  <a:schemeClr val="tx1"/>
                </a:solidFill>
                <a:latin typeface="+mn-lt"/>
                <a:ea typeface="+mn-ea"/>
                <a:cs typeface="+mn-cs"/>
              </a:rPr>
              <a:t> object like any other, so you can continue doing class reflection on that too.</a:t>
            </a:r>
          </a:p>
          <a:p>
            <a:endParaRPr lang="en-US" sz="1600" b="0" i="0" kern="1200" dirty="0">
              <a:solidFill>
                <a:schemeClr val="tx1"/>
              </a:solidFill>
              <a:latin typeface="+mn-lt"/>
              <a:ea typeface="+mn-ea"/>
              <a:cs typeface="+mn-cs"/>
            </a:endParaRPr>
          </a:p>
          <a:p>
            <a:r>
              <a:rPr lang="en-US" sz="1600" b="0" i="0" kern="1200" dirty="0">
                <a:solidFill>
                  <a:schemeClr val="tx1"/>
                </a:solidFill>
                <a:latin typeface="+mn-lt"/>
                <a:ea typeface="+mn-ea"/>
                <a:cs typeface="+mn-cs"/>
              </a:rPr>
              <a:t>A class can implement many interfaces. Therefore an array of Class is returned. Interfaces are also represented by Class objects in Java Reflection.</a:t>
            </a:r>
          </a:p>
          <a:p>
            <a:r>
              <a:rPr lang="en-US" sz="1600" b="0" i="0" kern="1200" dirty="0">
                <a:solidFill>
                  <a:schemeClr val="tx1"/>
                </a:solidFill>
                <a:latin typeface="+mn-lt"/>
                <a:ea typeface="+mn-ea"/>
                <a:cs typeface="+mn-cs"/>
              </a:rPr>
              <a:t>NOTE: Only the interfaces specifically declared implemented by a given class is returned. If a </a:t>
            </a:r>
            <a:r>
              <a:rPr lang="en-US" sz="1600" b="0" i="0" kern="1200" dirty="0" err="1">
                <a:solidFill>
                  <a:schemeClr val="tx1"/>
                </a:solidFill>
                <a:latin typeface="+mn-lt"/>
                <a:ea typeface="+mn-ea"/>
                <a:cs typeface="+mn-cs"/>
              </a:rPr>
              <a:t>superclass</a:t>
            </a:r>
            <a:r>
              <a:rPr lang="en-US" sz="1600" b="0" i="0" kern="1200" dirty="0">
                <a:solidFill>
                  <a:schemeClr val="tx1"/>
                </a:solidFill>
                <a:latin typeface="+mn-lt"/>
                <a:ea typeface="+mn-ea"/>
                <a:cs typeface="+mn-cs"/>
              </a:rPr>
              <a:t> of the class implements an interface, but the class doesn't specifically state that it also implements that interface, that interface will not be returned in the array. Even if the class in practice implements that interface, because the </a:t>
            </a:r>
            <a:r>
              <a:rPr lang="en-US" sz="1600" b="0" i="0" kern="1200" dirty="0" err="1">
                <a:solidFill>
                  <a:schemeClr val="tx1"/>
                </a:solidFill>
                <a:latin typeface="+mn-lt"/>
                <a:ea typeface="+mn-ea"/>
                <a:cs typeface="+mn-cs"/>
              </a:rPr>
              <a:t>superclass</a:t>
            </a:r>
            <a:r>
              <a:rPr lang="en-US" sz="1600" b="0" i="0" kern="1200" dirty="0">
                <a:solidFill>
                  <a:schemeClr val="tx1"/>
                </a:solidFill>
                <a:latin typeface="+mn-lt"/>
                <a:ea typeface="+mn-ea"/>
                <a:cs typeface="+mn-cs"/>
              </a:rPr>
              <a:t> does.</a:t>
            </a:r>
          </a:p>
          <a:p>
            <a:r>
              <a:rPr lang="en-US" sz="1600" b="0" i="0" kern="1200" dirty="0">
                <a:solidFill>
                  <a:schemeClr val="tx1"/>
                </a:solidFill>
                <a:latin typeface="+mn-lt"/>
                <a:ea typeface="+mn-ea"/>
                <a:cs typeface="+mn-cs"/>
              </a:rPr>
              <a:t>To get a complete list of the interfaces implemented by a given class you will have to consult both the class and its </a:t>
            </a:r>
            <a:r>
              <a:rPr lang="en-US" sz="1600" b="0" i="0" kern="1200" dirty="0" err="1">
                <a:solidFill>
                  <a:schemeClr val="tx1"/>
                </a:solidFill>
                <a:latin typeface="+mn-lt"/>
                <a:ea typeface="+mn-ea"/>
                <a:cs typeface="+mn-cs"/>
              </a:rPr>
              <a:t>superclasses</a:t>
            </a:r>
            <a:r>
              <a:rPr lang="en-US" sz="1600" b="0" i="0" kern="1200" dirty="0">
                <a:solidFill>
                  <a:schemeClr val="tx1"/>
                </a:solidFill>
                <a:latin typeface="+mn-lt"/>
                <a:ea typeface="+mn-ea"/>
                <a:cs typeface="+mn-cs"/>
              </a:rPr>
              <a:t> recursively.</a:t>
            </a:r>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12</a:t>
            </a:fld>
            <a:endParaRPr lang="en-US" dirty="0"/>
          </a:p>
        </p:txBody>
      </p:sp>
    </p:spTree>
    <p:extLst>
      <p:ext uri="{BB962C8B-B14F-4D97-AF65-F5344CB8AC3E}">
        <p14:creationId xmlns:p14="http://schemas.microsoft.com/office/powerpoint/2010/main" xmlns="" val="208769759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8" Type="http://schemas.openxmlformats.org/officeDocument/2006/relationships/hyperlink" Target="http://judge.softuni.bg/" TargetMode="External"/><Relationship Id="rId13" Type="http://schemas.openxmlformats.org/officeDocument/2006/relationships/image" Target="../media/image7.png"/><Relationship Id="rId3" Type="http://schemas.openxmlformats.org/officeDocument/2006/relationships/image" Target="../media/image6.png"/><Relationship Id="rId7" Type="http://schemas.openxmlformats.org/officeDocument/2006/relationships/hyperlink" Target="http://forum.softuni.bg/" TargetMode="External"/><Relationship Id="rId12" Type="http://schemas.openxmlformats.org/officeDocument/2006/relationships/hyperlink" Target="http://www.introprogramming.info/" TargetMode="External"/><Relationship Id="rId2" Type="http://schemas.openxmlformats.org/officeDocument/2006/relationships/image" Target="../media/image5.jpeg"/><Relationship Id="rId1" Type="http://schemas.openxmlformats.org/officeDocument/2006/relationships/slideMaster" Target="../slideMasters/slideMaster1.xml"/><Relationship Id="rId6" Type="http://schemas.openxmlformats.org/officeDocument/2006/relationships/hyperlink" Target="http://www.nakov.com/" TargetMode="External"/><Relationship Id="rId11" Type="http://schemas.openxmlformats.org/officeDocument/2006/relationships/hyperlink" Target="http://www.youtube.com/SoftwareUniversity" TargetMode="External"/><Relationship Id="rId5" Type="http://schemas.openxmlformats.org/officeDocument/2006/relationships/hyperlink" Target="http://softuni.org/" TargetMode="External"/><Relationship Id="rId10" Type="http://schemas.openxmlformats.org/officeDocument/2006/relationships/hyperlink" Target="https://twitter.com/softunibg" TargetMode="External"/><Relationship Id="rId4" Type="http://schemas.openxmlformats.org/officeDocument/2006/relationships/hyperlink" Target="http://softuni.bg/" TargetMode="External"/><Relationship Id="rId9" Type="http://schemas.openxmlformats.org/officeDocument/2006/relationships/hyperlink" Target="https://www.facebook.com/SoftwareUniversity" TargetMode="Externa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resentation Title Slide">
    <p:bg bwMode="grayWhite">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366413" y="314301"/>
            <a:ext cx="7382341" cy="2000251"/>
          </a:xfrm>
        </p:spPr>
        <p:txBody>
          <a:bodyPr lIns="0" tIns="0" rIns="0" bIns="0">
            <a:normAutofit/>
          </a:bodyPr>
          <a:lstStyle>
            <a:lvl1pPr algn="r">
              <a:defRPr sz="5400">
                <a:solidFill>
                  <a:srgbClr val="F6D18E"/>
                </a:solidFill>
              </a:defRPr>
            </a:lvl1pPr>
          </a:lstStyle>
          <a:p>
            <a:r>
              <a:rPr lang="en-US" dirty="0"/>
              <a:t>Presentation Title</a:t>
            </a:r>
            <a:endParaRPr dirty="0"/>
          </a:p>
        </p:txBody>
      </p:sp>
      <p:sp>
        <p:nvSpPr>
          <p:cNvPr id="3" name="Subtitle 2"/>
          <p:cNvSpPr>
            <a:spLocks noGrp="1"/>
          </p:cNvSpPr>
          <p:nvPr>
            <p:ph type="subTitle" idx="1" hasCustomPrompt="1"/>
          </p:nvPr>
        </p:nvSpPr>
        <p:spPr>
          <a:xfrm>
            <a:off x="4366413" y="2346299"/>
            <a:ext cx="7382341" cy="1752600"/>
          </a:xfrm>
        </p:spPr>
        <p:txBody>
          <a:bodyPr lIns="0" tIns="0" rIns="0" bIns="0">
            <a:normAutofit/>
          </a:bodyPr>
          <a:lstStyle>
            <a:lvl1pPr marL="0" indent="0" algn="r">
              <a:spcBef>
                <a:spcPts val="0"/>
              </a:spcBef>
              <a:buNone/>
              <a:defRPr sz="4000" cap="none" spc="200" baseline="0">
                <a:solidFill>
                  <a:schemeClr val="accent1"/>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2" indent="0" algn="ctr">
              <a:buNone/>
              <a:defRPr>
                <a:solidFill>
                  <a:schemeClr val="tx1">
                    <a:tint val="75000"/>
                  </a:schemeClr>
                </a:solidFill>
              </a:defRPr>
            </a:lvl5pPr>
            <a:lvl6pPr marL="3047466"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dirty="0"/>
              <a:t>Presentation Subtitle</a:t>
            </a:r>
            <a:endParaRPr dirty="0"/>
          </a:p>
        </p:txBody>
      </p:sp>
      <p:sp>
        <p:nvSpPr>
          <p:cNvPr id="25" name="Text Placeholder 13"/>
          <p:cNvSpPr>
            <a:spLocks noGrp="1"/>
          </p:cNvSpPr>
          <p:nvPr>
            <p:ph type="body" sz="quarter" idx="10" hasCustomPrompt="1"/>
          </p:nvPr>
        </p:nvSpPr>
        <p:spPr bwMode="auto">
          <a:xfrm>
            <a:off x="760412" y="4164083"/>
            <a:ext cx="3187613" cy="525135"/>
          </a:xfrm>
          <a:prstGeom prst="rect">
            <a:avLst/>
          </a:prstGeom>
          <a:noFill/>
          <a:effectLst/>
        </p:spPr>
        <p:txBody>
          <a:bodyPr wrap="square" lIns="36000" tIns="36000" rIns="36000" bIns="36000" rtlCol="0" anchor="b" anchorCtr="0">
            <a:spAutoFit/>
          </a:bodyPr>
          <a:lstStyle>
            <a:lvl1pPr marL="0" indent="0" algn="l" rtl="0" fontAlgn="base">
              <a:spcBef>
                <a:spcPct val="0"/>
              </a:spcBef>
              <a:spcAft>
                <a:spcPct val="0"/>
              </a:spcAft>
              <a:buNone/>
              <a:defRPr lang="en-US" sz="2800" b="1" kern="1200" baseline="0" dirty="0" smtClean="0">
                <a:solidFill>
                  <a:srgbClr val="EE792A"/>
                </a:solidFill>
                <a:effectLst/>
                <a:latin typeface="+mn-lt"/>
                <a:ea typeface="+mn-ea"/>
                <a:cs typeface="+mn-cs"/>
              </a:defRPr>
            </a:lvl1pPr>
          </a:lstStyle>
          <a:p>
            <a:pPr lvl="0"/>
            <a:r>
              <a:rPr lang="en-US" dirty="0"/>
              <a:t>Author Name</a:t>
            </a:r>
          </a:p>
        </p:txBody>
      </p:sp>
      <p:sp>
        <p:nvSpPr>
          <p:cNvPr id="31" name="Picture Placeholder 4"/>
          <p:cNvSpPr>
            <a:spLocks noGrp="1"/>
          </p:cNvSpPr>
          <p:nvPr>
            <p:ph type="pic" sz="quarter" idx="16" hasCustomPrompt="1"/>
          </p:nvPr>
        </p:nvSpPr>
        <p:spPr>
          <a:xfrm>
            <a:off x="4366413" y="4191000"/>
            <a:ext cx="7382341" cy="1905000"/>
          </a:xfrm>
          <a:prstGeom prst="rect">
            <a:avLst/>
          </a:prstGeom>
        </p:spPr>
        <p:txBody>
          <a:bodyPr lIns="108000" tIns="36000" rIns="108000" bIns="36000"/>
          <a:lstStyle>
            <a:lvl1pPr marL="0" indent="0">
              <a:buNone/>
              <a:defRPr/>
            </a:lvl1pPr>
          </a:lstStyle>
          <a:p>
            <a:r>
              <a:rPr lang="en-US" dirty="0"/>
              <a:t>Insert a Picture Here</a:t>
            </a:r>
          </a:p>
        </p:txBody>
      </p:sp>
      <p:sp>
        <p:nvSpPr>
          <p:cNvPr id="32" name="Text Placeholder 13"/>
          <p:cNvSpPr>
            <a:spLocks noGrp="1"/>
          </p:cNvSpPr>
          <p:nvPr>
            <p:ph type="body" sz="quarter" idx="13" hasCustomPrompt="1"/>
          </p:nvPr>
        </p:nvSpPr>
        <p:spPr bwMode="auto">
          <a:xfrm>
            <a:off x="760413" y="4633982"/>
            <a:ext cx="3187614" cy="444343"/>
          </a:xfrm>
          <a:prstGeom prst="rect">
            <a:avLst/>
          </a:prstGeom>
          <a:noFill/>
          <a:effectLst/>
        </p:spPr>
        <p:txBody>
          <a:bodyPr wrap="square" lIns="36000" tIns="36000" rIns="36000" bIns="36000" rtlCol="0" anchor="ctr" anchorCtr="0">
            <a:spAutoFit/>
          </a:bodyPr>
          <a:lstStyle>
            <a:lvl1pPr marL="0" indent="0" algn="l" rtl="0" fontAlgn="base">
              <a:spcBef>
                <a:spcPct val="0"/>
              </a:spcBef>
              <a:spcAft>
                <a:spcPct val="0"/>
              </a:spcAft>
              <a:buNone/>
              <a:defRPr lang="en-US" sz="2300" b="1" kern="1200" dirty="0" smtClean="0">
                <a:solidFill>
                  <a:srgbClr val="F4B36C"/>
                </a:solidFill>
                <a:effectLst/>
                <a:latin typeface="+mn-lt"/>
                <a:ea typeface="+mn-ea"/>
                <a:cs typeface="+mn-cs"/>
              </a:defRPr>
            </a:lvl1pPr>
          </a:lstStyle>
          <a:p>
            <a:pPr lvl="0"/>
            <a:r>
              <a:rPr lang="en-US" dirty="0"/>
              <a:t>Position</a:t>
            </a:r>
          </a:p>
        </p:txBody>
      </p:sp>
      <p:sp>
        <p:nvSpPr>
          <p:cNvPr id="33" name="Text Placeholder 13"/>
          <p:cNvSpPr>
            <a:spLocks noGrp="1"/>
          </p:cNvSpPr>
          <p:nvPr>
            <p:ph type="body" sz="quarter" idx="14" hasCustomPrompt="1"/>
          </p:nvPr>
        </p:nvSpPr>
        <p:spPr bwMode="auto">
          <a:xfrm>
            <a:off x="760412" y="5011671"/>
            <a:ext cx="3187613" cy="395869"/>
          </a:xfrm>
          <a:prstGeom prst="rect">
            <a:avLst/>
          </a:prstGeom>
          <a:noFill/>
          <a:effectLst/>
        </p:spPr>
        <p:txBody>
          <a:bodyPr wrap="square" lIns="36000" tIns="36000" rIns="36000" bIns="36000" rtlCol="0" anchor="ctr" anchorCtr="0">
            <a:spAutoFit/>
          </a:bodyPr>
          <a:lstStyle>
            <a:lvl1pPr marL="0" indent="0" algn="l" rtl="0" fontAlgn="base">
              <a:spcBef>
                <a:spcPct val="0"/>
              </a:spcBef>
              <a:spcAft>
                <a:spcPct val="0"/>
              </a:spcAft>
              <a:buNone/>
              <a:defRPr lang="en-US" sz="2000" b="1" kern="1200" dirty="0" smtClean="0">
                <a:solidFill>
                  <a:schemeClr val="accent1">
                    <a:lumMod val="40000"/>
                    <a:lumOff val="60000"/>
                  </a:schemeClr>
                </a:solidFill>
                <a:effectLst/>
                <a:latin typeface="+mn-lt"/>
                <a:ea typeface="+mn-ea"/>
                <a:cs typeface="+mn-cs"/>
              </a:defRPr>
            </a:lvl1pPr>
          </a:lstStyle>
          <a:p>
            <a:pPr lvl="0"/>
            <a:r>
              <a:rPr lang="en-US" dirty="0"/>
              <a:t>Web Site</a:t>
            </a:r>
          </a:p>
        </p:txBody>
      </p:sp>
      <p:sp>
        <p:nvSpPr>
          <p:cNvPr id="34" name="Text Placeholder 13"/>
          <p:cNvSpPr>
            <a:spLocks noGrp="1"/>
          </p:cNvSpPr>
          <p:nvPr>
            <p:ph type="body" sz="quarter" idx="17" hasCustomPrompt="1"/>
          </p:nvPr>
        </p:nvSpPr>
        <p:spPr bwMode="auto">
          <a:xfrm>
            <a:off x="760412" y="5394605"/>
            <a:ext cx="3187613" cy="363552"/>
          </a:xfrm>
          <a:prstGeom prst="rect">
            <a:avLst/>
          </a:prstGeom>
          <a:noFill/>
          <a:effectLst/>
        </p:spPr>
        <p:txBody>
          <a:bodyPr wrap="square" lIns="36000" tIns="36000" rIns="36000" bIns="36000" rtlCol="0" anchor="ctr" anchorCtr="0">
            <a:spAutoFit/>
          </a:bodyPr>
          <a:lstStyle>
            <a:lvl1pPr marL="0" indent="0" algn="l" rtl="0" fontAlgn="base">
              <a:spcBef>
                <a:spcPct val="0"/>
              </a:spcBef>
              <a:spcAft>
                <a:spcPct val="0"/>
              </a:spcAft>
              <a:buNone/>
              <a:defRPr lang="en-US" sz="1800" b="1" kern="1200" dirty="0" smtClean="0">
                <a:solidFill>
                  <a:srgbClr val="F27A44"/>
                </a:solidFill>
                <a:effectLst/>
                <a:latin typeface="+mn-lt"/>
                <a:ea typeface="+mn-ea"/>
                <a:cs typeface="+mn-cs"/>
              </a:defRPr>
            </a:lvl1pPr>
          </a:lstStyle>
          <a:p>
            <a:pPr lvl="0"/>
            <a:r>
              <a:rPr lang="en-US" dirty="0"/>
              <a:t>Company Name</a:t>
            </a:r>
          </a:p>
        </p:txBody>
      </p:sp>
      <p:sp>
        <p:nvSpPr>
          <p:cNvPr id="35" name="Text Placeholder 13"/>
          <p:cNvSpPr>
            <a:spLocks noGrp="1"/>
          </p:cNvSpPr>
          <p:nvPr>
            <p:ph type="body" sz="quarter" idx="18" hasCustomPrompt="1"/>
          </p:nvPr>
        </p:nvSpPr>
        <p:spPr bwMode="auto">
          <a:xfrm>
            <a:off x="760412" y="5735767"/>
            <a:ext cx="3187613" cy="331235"/>
          </a:xfrm>
          <a:prstGeom prst="rect">
            <a:avLst/>
          </a:prstGeom>
          <a:noFill/>
          <a:effectLst/>
        </p:spPr>
        <p:txBody>
          <a:bodyPr wrap="square" lIns="36000" tIns="36000" rIns="36000" bIns="36000" rtlCol="0" anchor="ctr" anchorCtr="0">
            <a:spAutoFit/>
          </a:bodyPr>
          <a:lstStyle>
            <a:lvl1pPr marL="0" indent="0" algn="l" rtl="0" fontAlgn="base">
              <a:spcBef>
                <a:spcPct val="0"/>
              </a:spcBef>
              <a:spcAft>
                <a:spcPct val="0"/>
              </a:spcAft>
              <a:buNone/>
              <a:defRPr lang="en-US" sz="1600" b="1" kern="1200" dirty="0" smtClean="0">
                <a:solidFill>
                  <a:srgbClr val="F27A44"/>
                </a:solidFill>
                <a:effectLst/>
                <a:latin typeface="+mn-lt"/>
                <a:ea typeface="+mn-ea"/>
                <a:cs typeface="+mn-cs"/>
              </a:defRPr>
            </a:lvl1pPr>
          </a:lstStyle>
          <a:p>
            <a:pPr lvl="0"/>
            <a:r>
              <a:rPr lang="en-US" dirty="0"/>
              <a:t>Company Web Site</a:t>
            </a:r>
          </a:p>
        </p:txBody>
      </p:sp>
    </p:spTree>
    <p:extLst>
      <p:ext uri="{BB962C8B-B14F-4D97-AF65-F5344CB8AC3E}">
        <p14:creationId xmlns:p14="http://schemas.microsoft.com/office/powerpoint/2010/main" xmlns="" val="18474885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18" name="Date Placeholder 3"/>
          <p:cNvSpPr>
            <a:spLocks noGrp="1"/>
          </p:cNvSpPr>
          <p:nvPr>
            <p:ph type="dt" sz="half" idx="2"/>
          </p:nvPr>
        </p:nvSpPr>
        <p:spPr>
          <a:xfrm>
            <a:off x="188814" y="6525002"/>
            <a:ext cx="1223999" cy="196477"/>
          </a:xfrm>
          <a:prstGeom prst="rect">
            <a:avLst/>
          </a:prstGeom>
        </p:spPr>
        <p:txBody>
          <a:bodyPr vert="horz" lIns="36000" tIns="36000" rIns="36000" bIns="36000" rtlCol="0" anchor="ctr"/>
          <a:lstStyle>
            <a:lvl1pPr algn="l">
              <a:defRPr sz="1000">
                <a:solidFill>
                  <a:schemeClr val="tx1">
                    <a:tint val="75000"/>
                  </a:schemeClr>
                </a:solidFill>
              </a:defRPr>
            </a:lvl1pPr>
          </a:lstStyle>
          <a:p>
            <a:fld id="{8A3F381A-FFC9-41C1-AE93-640D0EA4DB19}" type="datetime1">
              <a:rPr lang="en-US" smtClean="0"/>
              <a:pPr/>
              <a:t>2016-07-25</a:t>
            </a:fld>
            <a:endParaRPr lang="en-US" dirty="0"/>
          </a:p>
        </p:txBody>
      </p:sp>
      <p:sp>
        <p:nvSpPr>
          <p:cNvPr id="19" name="Footer Placeholder 4"/>
          <p:cNvSpPr>
            <a:spLocks noGrp="1"/>
          </p:cNvSpPr>
          <p:nvPr>
            <p:ph type="ftr" sz="quarter" idx="3"/>
          </p:nvPr>
        </p:nvSpPr>
        <p:spPr>
          <a:xfrm>
            <a:off x="1414412" y="6525002"/>
            <a:ext cx="10150400" cy="196477"/>
          </a:xfrm>
          <a:prstGeom prst="rect">
            <a:avLst/>
          </a:prstGeom>
        </p:spPr>
        <p:txBody>
          <a:bodyPr vert="horz" lIns="36000" tIns="36000" rIns="36000" bIns="36000" rtlCol="0" anchor="ctr"/>
          <a:lstStyle>
            <a:lvl1pPr algn="ctr">
              <a:defRPr sz="1000">
                <a:solidFill>
                  <a:schemeClr val="tx1">
                    <a:tint val="75000"/>
                  </a:schemeClr>
                </a:solidFill>
              </a:defRPr>
            </a:lvl1pPr>
          </a:lstStyle>
          <a:p>
            <a:endParaRPr lang="en-US" dirty="0"/>
          </a:p>
        </p:txBody>
      </p:sp>
      <p:sp>
        <p:nvSpPr>
          <p:cNvPr id="20" name="Slide Number Placeholder 5"/>
          <p:cNvSpPr>
            <a:spLocks noGrp="1"/>
          </p:cNvSpPr>
          <p:nvPr>
            <p:ph type="sldNum" sz="quarter" idx="4"/>
          </p:nvPr>
        </p:nvSpPr>
        <p:spPr>
          <a:xfrm>
            <a:off x="11566412" y="6525002"/>
            <a:ext cx="428822" cy="196477"/>
          </a:xfrm>
          <a:prstGeom prst="rect">
            <a:avLst/>
          </a:prstGeom>
        </p:spPr>
        <p:txBody>
          <a:bodyPr vert="horz" lIns="36000" tIns="36000" rIns="36000" bIns="36000" rtlCol="0" anchor="ctr"/>
          <a:lstStyle>
            <a:lvl1pPr algn="r">
              <a:defRPr sz="1000">
                <a:solidFill>
                  <a:schemeClr val="tx1">
                    <a:tint val="75000"/>
                  </a:schemeClr>
                </a:solidFill>
              </a:defRPr>
            </a:lvl1pPr>
          </a:lstStyle>
          <a:p>
            <a:fld id="{C014DD1E-5D91-48A3-AD6D-45FBA980D106}" type="slidenum">
              <a:rPr lang="en-US" smtClean="0"/>
              <a:pPr/>
              <a:t>‹#›</a:t>
            </a:fld>
            <a:endParaRPr lang="en-US" dirty="0"/>
          </a:p>
        </p:txBody>
      </p:sp>
      <p:sp>
        <p:nvSpPr>
          <p:cNvPr id="22" name="Content Placeholder 2"/>
          <p:cNvSpPr>
            <a:spLocks noGrp="1"/>
          </p:cNvSpPr>
          <p:nvPr>
            <p:ph idx="1" hasCustomPrompt="1"/>
          </p:nvPr>
        </p:nvSpPr>
        <p:spPr>
          <a:xfrm>
            <a:off x="190413" y="1151121"/>
            <a:ext cx="11804822" cy="5570355"/>
          </a:xfrm>
        </p:spPr>
        <p:txBody>
          <a:bodyPr/>
          <a:lstStyle>
            <a:lvl1pPr>
              <a:defRPr sz="3400"/>
            </a:lvl1pPr>
            <a:lvl2pPr>
              <a:defRPr sz="3200"/>
            </a:lvl2pPr>
            <a:lvl3pPr>
              <a:defRPr sz="3000"/>
            </a:lvl3pPr>
            <a:lvl4pPr>
              <a:defRPr sz="2800"/>
            </a:lvl4pPr>
            <a:lvl5pPr>
              <a:defRPr sz="2600"/>
            </a:lvl5pPr>
            <a:lvl6pPr>
              <a:defRPr/>
            </a:lvl6pPr>
            <a:lvl7pPr>
              <a:defRPr/>
            </a:lvl7pPr>
            <a:lvl8pPr>
              <a:defRPr/>
            </a:lvl8pPr>
            <a:lvl9pPr>
              <a:defRPr/>
            </a:lvl9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2" name="Title 1"/>
          <p:cNvSpPr>
            <a:spLocks noGrp="1"/>
          </p:cNvSpPr>
          <p:nvPr>
            <p:ph type="title" hasCustomPrompt="1"/>
          </p:nvPr>
        </p:nvSpPr>
        <p:spPr>
          <a:xfrm>
            <a:off x="188815" y="40341"/>
            <a:ext cx="9577597" cy="1110780"/>
          </a:xfrm>
        </p:spPr>
        <p:txBody>
          <a:bodyPr/>
          <a:lstStyle>
            <a:lvl1pPr>
              <a:defRPr>
                <a:solidFill>
                  <a:srgbClr val="F3BE60"/>
                </a:solidFill>
                <a:effectLst/>
              </a:defRPr>
            </a:lvl1pPr>
          </a:lstStyle>
          <a:p>
            <a:r>
              <a:rPr lang="en-US" dirty="0"/>
              <a:t>Slide Title</a:t>
            </a:r>
            <a:endParaRPr dirty="0"/>
          </a:p>
        </p:txBody>
      </p:sp>
      <p:pic>
        <p:nvPicPr>
          <p:cNvPr id="1026" name="Picture 2" descr="D:\_WORK PROJECTS\Nakov\Presentation Slides Design\STORE\Software University Foundation Logo BG and ENG black WHITOUT background CMYK.png"/>
          <p:cNvPicPr>
            <a:picLocks noChangeAspect="1" noChangeArrowheads="1"/>
          </p:cNvPicPr>
          <p:nvPr userDrawn="1"/>
        </p:nvPicPr>
        <p:blipFill>
          <a:blip r:embed="rId3" cstate="print"/>
          <a:srcRect/>
          <a:stretch>
            <a:fillRect/>
          </a:stretch>
        </p:blipFill>
        <p:spPr bwMode="auto">
          <a:xfrm>
            <a:off x="9828212" y="228600"/>
            <a:ext cx="2175525" cy="762000"/>
          </a:xfrm>
          <a:prstGeom prst="rect">
            <a:avLst/>
          </a:prstGeom>
          <a:noFill/>
        </p:spPr>
      </p:pic>
    </p:spTree>
    <p:extLst>
      <p:ext uri="{BB962C8B-B14F-4D97-AF65-F5344CB8AC3E}">
        <p14:creationId xmlns:p14="http://schemas.microsoft.com/office/powerpoint/2010/main" xmlns="" val="14067690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le Slide">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446212" y="4953000"/>
            <a:ext cx="8938472" cy="820600"/>
          </a:xfrm>
        </p:spPr>
        <p:txBody>
          <a:bodyPr lIns="36000" tIns="36000" rIns="36000" bIns="36000" anchor="b">
            <a:spAutoFit/>
          </a:bodyPr>
          <a:lstStyle>
            <a:lvl1pPr algn="ctr">
              <a:defRPr sz="5400" b="1" cap="none" baseline="0"/>
            </a:lvl1pPr>
          </a:lstStyle>
          <a:p>
            <a:r>
              <a:rPr lang="en-US" dirty="0"/>
              <a:t>Click to Edit Section Title</a:t>
            </a:r>
            <a:endParaRPr dirty="0"/>
          </a:p>
        </p:txBody>
      </p:sp>
      <p:sp>
        <p:nvSpPr>
          <p:cNvPr id="3" name="Text Placeholder 2"/>
          <p:cNvSpPr>
            <a:spLocks noGrp="1"/>
          </p:cNvSpPr>
          <p:nvPr>
            <p:ph type="body" idx="1" hasCustomPrompt="1"/>
          </p:nvPr>
        </p:nvSpPr>
        <p:spPr>
          <a:xfrm>
            <a:off x="1446212" y="5754968"/>
            <a:ext cx="8938472" cy="688256"/>
          </a:xfrm>
        </p:spPr>
        <p:txBody>
          <a:bodyPr lIns="36000" tIns="36000" rIns="36000" bIns="36000" anchor="t">
            <a:spAutoFit/>
          </a:bodyPr>
          <a:lstStyle>
            <a:lvl1pPr marL="0" indent="0" algn="ctr">
              <a:spcBef>
                <a:spcPts val="0"/>
              </a:spcBef>
              <a:buNone/>
              <a:defRPr sz="4000" cap="none" spc="200" baseline="0">
                <a:solidFill>
                  <a:schemeClr val="accent1"/>
                </a:solidFill>
              </a:defRPr>
            </a:lvl1pPr>
            <a:lvl2pPr marL="609493" indent="0">
              <a:buNone/>
              <a:defRPr sz="2400">
                <a:solidFill>
                  <a:schemeClr val="tx1">
                    <a:tint val="75000"/>
                  </a:schemeClr>
                </a:solidFill>
              </a:defRPr>
            </a:lvl2pPr>
            <a:lvl3pPr marL="1218987" indent="0">
              <a:buNone/>
              <a:defRPr sz="2100">
                <a:solidFill>
                  <a:schemeClr val="tx1">
                    <a:tint val="75000"/>
                  </a:schemeClr>
                </a:solidFill>
              </a:defRPr>
            </a:lvl3pPr>
            <a:lvl4pPr marL="1828480" indent="0">
              <a:buNone/>
              <a:defRPr sz="1900">
                <a:solidFill>
                  <a:schemeClr val="tx1">
                    <a:tint val="75000"/>
                  </a:schemeClr>
                </a:solidFill>
              </a:defRPr>
            </a:lvl4pPr>
            <a:lvl5pPr marL="2437972" indent="0">
              <a:buNone/>
              <a:defRPr sz="1900">
                <a:solidFill>
                  <a:schemeClr val="tx1">
                    <a:tint val="75000"/>
                  </a:schemeClr>
                </a:solidFill>
              </a:defRPr>
            </a:lvl5pPr>
            <a:lvl6pPr marL="3047466" indent="0">
              <a:buNone/>
              <a:defRPr sz="1900">
                <a:solidFill>
                  <a:schemeClr val="tx1">
                    <a:tint val="75000"/>
                  </a:schemeClr>
                </a:solidFill>
              </a:defRPr>
            </a:lvl6pPr>
            <a:lvl7pPr marL="3656960" indent="0">
              <a:buNone/>
              <a:defRPr sz="1900">
                <a:solidFill>
                  <a:schemeClr val="tx1">
                    <a:tint val="75000"/>
                  </a:schemeClr>
                </a:solidFill>
              </a:defRPr>
            </a:lvl7pPr>
            <a:lvl8pPr marL="4266453" indent="0">
              <a:buNone/>
              <a:defRPr sz="1900">
                <a:solidFill>
                  <a:schemeClr val="tx1">
                    <a:tint val="75000"/>
                  </a:schemeClr>
                </a:solidFill>
              </a:defRPr>
            </a:lvl8pPr>
            <a:lvl9pPr marL="4875947" indent="0">
              <a:buNone/>
              <a:defRPr sz="1900">
                <a:solidFill>
                  <a:schemeClr val="tx1">
                    <a:tint val="75000"/>
                  </a:schemeClr>
                </a:solidFill>
              </a:defRPr>
            </a:lvl9pPr>
          </a:lstStyle>
          <a:p>
            <a:pPr lvl="0"/>
            <a:r>
              <a:rPr lang="en-US" dirty="0"/>
              <a:t>Click to Edit Section Subtitle</a:t>
            </a:r>
          </a:p>
        </p:txBody>
      </p:sp>
      <p:pic>
        <p:nvPicPr>
          <p:cNvPr id="9" name="Picture 2" descr="D:\_WORK PROJECTS\Nakov\Presentation Slides Design\STORE\Software University Foundation Logo BG and ENG black WHITOUT background CMYK.png"/>
          <p:cNvPicPr>
            <a:picLocks noChangeAspect="1" noChangeArrowheads="1"/>
          </p:cNvPicPr>
          <p:nvPr userDrawn="1"/>
        </p:nvPicPr>
        <p:blipFill>
          <a:blip r:embed="rId3" cstate="print"/>
          <a:srcRect/>
          <a:stretch>
            <a:fillRect/>
          </a:stretch>
        </p:blipFill>
        <p:spPr bwMode="auto">
          <a:xfrm>
            <a:off x="9828212" y="228600"/>
            <a:ext cx="2175525" cy="762000"/>
          </a:xfrm>
          <a:prstGeom prst="rect">
            <a:avLst/>
          </a:prstGeom>
          <a:noFill/>
        </p:spPr>
      </p:pic>
    </p:spTree>
    <p:extLst>
      <p:ext uri="{BB962C8B-B14F-4D97-AF65-F5344CB8AC3E}">
        <p14:creationId xmlns:p14="http://schemas.microsoft.com/office/powerpoint/2010/main" xmlns="" val="36163306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Blank Slide">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21724785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Questions Slide">
    <p:bg>
      <p:bgPr>
        <a:blipFill dpi="0" rotWithShape="1">
          <a:blip r:embed="rId2" cstate="print">
            <a:lum/>
            <a:extLst>
              <a:ext uri="{28A0092B-C50C-407E-A947-70E740481C1C}">
                <a14:useLocalDpi xmlns:a14="http://schemas.microsoft.com/office/drawing/2010/main" xmlns="" val="0"/>
              </a:ext>
            </a:extLst>
          </a:blip>
          <a:srcRect/>
          <a:stretch>
            <a:fillRect/>
          </a:stretch>
        </a:blipFill>
        <a:effectLst/>
      </p:bgPr>
    </p:bg>
    <p:spTree>
      <p:nvGrpSpPr>
        <p:cNvPr id="1" name=""/>
        <p:cNvGrpSpPr/>
        <p:nvPr/>
      </p:nvGrpSpPr>
      <p:grpSpPr>
        <a:xfrm>
          <a:off x="0" y="0"/>
          <a:ext cx="0" cy="0"/>
          <a:chOff x="0" y="0"/>
          <a:chExt cx="0" cy="0"/>
        </a:xfrm>
      </p:grpSpPr>
      <p:sp>
        <p:nvSpPr>
          <p:cNvPr id="29" name="Text Placeholder 29"/>
          <p:cNvSpPr>
            <a:spLocks noGrp="1"/>
          </p:cNvSpPr>
          <p:nvPr>
            <p:ph type="body" sz="quarter" idx="10" hasCustomPrompt="1"/>
          </p:nvPr>
        </p:nvSpPr>
        <p:spPr>
          <a:xfrm>
            <a:off x="1529384" y="6400802"/>
            <a:ext cx="10482604" cy="363552"/>
          </a:xfrm>
          <a:prstGeom prst="rect">
            <a:avLst/>
          </a:prstGeom>
        </p:spPr>
        <p:txBody>
          <a:bodyPr wrap="square" lIns="36000" rIns="36000">
            <a:spAutoFit/>
          </a:bodyPr>
          <a:lstStyle>
            <a:lvl1pPr marL="0" indent="0" algn="r">
              <a:buNone/>
              <a:defRPr sz="1800">
                <a:latin typeface="+mn-lt"/>
              </a:defRPr>
            </a:lvl1pPr>
          </a:lstStyle>
          <a:p>
            <a:pPr lvl="0"/>
            <a:r>
              <a:rPr lang="en-US" dirty="0"/>
              <a:t>Course Web Site</a:t>
            </a:r>
          </a:p>
        </p:txBody>
      </p:sp>
      <p:pic>
        <p:nvPicPr>
          <p:cNvPr id="55" name="Picture 54"/>
          <p:cNvPicPr>
            <a:picLocks noChangeAspect="1"/>
          </p:cNvPicPr>
          <p:nvPr userDrawn="1"/>
        </p:nvPicPr>
        <p:blipFill>
          <a:blip r:embed="rId3" cstate="print">
            <a:extLst>
              <a:ext uri="{28A0092B-C50C-407E-A947-70E740481C1C}">
                <a14:useLocalDpi xmlns:a14="http://schemas.microsoft.com/office/drawing/2010/main" xmlns="" val="0"/>
              </a:ext>
            </a:extLst>
          </a:blip>
          <a:stretch>
            <a:fillRect/>
          </a:stretch>
        </p:blipFill>
        <p:spPr>
          <a:xfrm>
            <a:off x="9838412" y="261000"/>
            <a:ext cx="2050131" cy="670675"/>
          </a:xfrm>
          <a:prstGeom prst="rect">
            <a:avLst/>
          </a:prstGeom>
        </p:spPr>
      </p:pic>
      <p:sp>
        <p:nvSpPr>
          <p:cNvPr id="50" name="Title 1"/>
          <p:cNvSpPr>
            <a:spLocks noGrp="1"/>
          </p:cNvSpPr>
          <p:nvPr>
            <p:ph type="title" hasCustomPrompt="1"/>
          </p:nvPr>
        </p:nvSpPr>
        <p:spPr>
          <a:xfrm>
            <a:off x="188815" y="40341"/>
            <a:ext cx="9577597" cy="1110780"/>
          </a:xfrm>
        </p:spPr>
        <p:txBody>
          <a:bodyPr/>
          <a:lstStyle>
            <a:lvl1pPr>
              <a:defRPr>
                <a:solidFill>
                  <a:srgbClr val="F3BE60"/>
                </a:solidFill>
                <a:effectLst/>
              </a:defRPr>
            </a:lvl1pPr>
          </a:lstStyle>
          <a:p>
            <a:r>
              <a:rPr lang="en-US" dirty="0"/>
              <a:t>Presentation Title</a:t>
            </a:r>
            <a:endParaRPr dirty="0"/>
          </a:p>
        </p:txBody>
      </p:sp>
      <p:sp>
        <p:nvSpPr>
          <p:cNvPr id="2" name="TextBox 1">
            <a:hlinkClick r:id="rId4" tooltip="Software University - Quality Education, Profession and Job for Software Engineers"/>
          </p:cNvPr>
          <p:cNvSpPr txBox="1"/>
          <p:nvPr userDrawn="1"/>
        </p:nvSpPr>
        <p:spPr>
          <a:xfrm rot="322982">
            <a:off x="10066442" y="2253546"/>
            <a:ext cx="303288" cy="400110"/>
          </a:xfrm>
          <a:prstGeom prst="rect">
            <a:avLst/>
          </a:prstGeom>
          <a:noFill/>
        </p:spPr>
        <p:txBody>
          <a:bodyPr wrap="none" rtlCol="0">
            <a:spAutoFit/>
          </a:bodyPr>
          <a:lstStyle/>
          <a:p>
            <a:r>
              <a:rPr lang="en-US" sz="2000" b="1" dirty="0">
                <a:solidFill>
                  <a:srgbClr val="603A14"/>
                </a:solidFill>
              </a:rPr>
              <a:t>?</a:t>
            </a:r>
          </a:p>
        </p:txBody>
      </p:sp>
      <p:sp>
        <p:nvSpPr>
          <p:cNvPr id="27" name="TextBox 26">
            <a:hlinkClick r:id="rId5" tooltip="Software University Foundaton"/>
          </p:cNvPr>
          <p:cNvSpPr txBox="1"/>
          <p:nvPr userDrawn="1"/>
        </p:nvSpPr>
        <p:spPr>
          <a:xfrm rot="20630519">
            <a:off x="7568290" y="4341197"/>
            <a:ext cx="303288" cy="400110"/>
          </a:xfrm>
          <a:prstGeom prst="rect">
            <a:avLst/>
          </a:prstGeom>
          <a:noFill/>
        </p:spPr>
        <p:txBody>
          <a:bodyPr wrap="none" rtlCol="0">
            <a:spAutoFit/>
          </a:bodyPr>
          <a:lstStyle/>
          <a:p>
            <a:r>
              <a:rPr lang="en-US" sz="2000" b="1" dirty="0">
                <a:solidFill>
                  <a:srgbClr val="603A14"/>
                </a:solidFill>
              </a:rPr>
              <a:t>?</a:t>
            </a:r>
          </a:p>
        </p:txBody>
      </p:sp>
      <p:sp>
        <p:nvSpPr>
          <p:cNvPr id="51" name="TextBox 50">
            <a:hlinkClick r:id="rId6" tooltip="Svetlin Nakov - Programming and Education for Developers"/>
          </p:cNvPr>
          <p:cNvSpPr txBox="1"/>
          <p:nvPr userDrawn="1"/>
        </p:nvSpPr>
        <p:spPr>
          <a:xfrm>
            <a:off x="11500162" y="4679637"/>
            <a:ext cx="255198" cy="276999"/>
          </a:xfrm>
          <a:prstGeom prst="rect">
            <a:avLst/>
          </a:prstGeom>
          <a:noFill/>
        </p:spPr>
        <p:txBody>
          <a:bodyPr wrap="none" rtlCol="0">
            <a:spAutoFit/>
          </a:bodyPr>
          <a:lstStyle/>
          <a:p>
            <a:r>
              <a:rPr lang="en-US" sz="1200" dirty="0">
                <a:solidFill>
                  <a:srgbClr val="603A14"/>
                </a:solidFill>
              </a:rPr>
              <a:t>?</a:t>
            </a:r>
          </a:p>
        </p:txBody>
      </p:sp>
      <p:sp>
        <p:nvSpPr>
          <p:cNvPr id="52" name="TextBox 51">
            <a:hlinkClick r:id="rId7" tooltip="Software University - Discussion Forum"/>
          </p:cNvPr>
          <p:cNvSpPr txBox="1"/>
          <p:nvPr userDrawn="1"/>
        </p:nvSpPr>
        <p:spPr>
          <a:xfrm rot="20971262">
            <a:off x="6094412" y="6109081"/>
            <a:ext cx="268022" cy="307777"/>
          </a:xfrm>
          <a:prstGeom prst="rect">
            <a:avLst/>
          </a:prstGeom>
          <a:noFill/>
        </p:spPr>
        <p:txBody>
          <a:bodyPr wrap="none" rtlCol="0">
            <a:spAutoFit/>
          </a:bodyPr>
          <a:lstStyle/>
          <a:p>
            <a:r>
              <a:rPr lang="en-US" sz="1400" dirty="0">
                <a:solidFill>
                  <a:srgbClr val="603A14"/>
                </a:solidFill>
              </a:rPr>
              <a:t>?</a:t>
            </a:r>
          </a:p>
        </p:txBody>
      </p:sp>
      <p:sp>
        <p:nvSpPr>
          <p:cNvPr id="53" name="TextBox 52">
            <a:hlinkClick r:id="rId8" tooltip="Software University - Online Judge System"/>
          </p:cNvPr>
          <p:cNvSpPr txBox="1"/>
          <p:nvPr userDrawn="1"/>
        </p:nvSpPr>
        <p:spPr>
          <a:xfrm rot="569019">
            <a:off x="9155998" y="4032736"/>
            <a:ext cx="292068" cy="369332"/>
          </a:xfrm>
          <a:prstGeom prst="rect">
            <a:avLst/>
          </a:prstGeom>
          <a:noFill/>
        </p:spPr>
        <p:txBody>
          <a:bodyPr wrap="none" rtlCol="0">
            <a:spAutoFit/>
          </a:bodyPr>
          <a:lstStyle/>
          <a:p>
            <a:r>
              <a:rPr lang="en-US" sz="1800" b="1" dirty="0">
                <a:solidFill>
                  <a:srgbClr val="603A14"/>
                </a:solidFill>
              </a:rPr>
              <a:t>?</a:t>
            </a:r>
          </a:p>
        </p:txBody>
      </p:sp>
      <p:sp>
        <p:nvSpPr>
          <p:cNvPr id="54" name="TextBox 53">
            <a:hlinkClick r:id="rId9" tooltip="Software University @ Facebook"/>
          </p:cNvPr>
          <p:cNvSpPr txBox="1"/>
          <p:nvPr userDrawn="1"/>
        </p:nvSpPr>
        <p:spPr>
          <a:xfrm rot="219682">
            <a:off x="7047355" y="2560119"/>
            <a:ext cx="327334" cy="461665"/>
          </a:xfrm>
          <a:prstGeom prst="rect">
            <a:avLst/>
          </a:prstGeom>
          <a:noFill/>
        </p:spPr>
        <p:txBody>
          <a:bodyPr wrap="none" rtlCol="0">
            <a:spAutoFit/>
          </a:bodyPr>
          <a:lstStyle/>
          <a:p>
            <a:r>
              <a:rPr lang="en-US" b="1" dirty="0">
                <a:solidFill>
                  <a:srgbClr val="603A14"/>
                </a:solidFill>
              </a:rPr>
              <a:t>?</a:t>
            </a:r>
          </a:p>
        </p:txBody>
      </p:sp>
      <p:sp>
        <p:nvSpPr>
          <p:cNvPr id="56" name="TextBox 55">
            <a:hlinkClick r:id="rId10" tooltip="Software University @ Twitter"/>
          </p:cNvPr>
          <p:cNvSpPr txBox="1"/>
          <p:nvPr userDrawn="1"/>
        </p:nvSpPr>
        <p:spPr>
          <a:xfrm rot="20972266">
            <a:off x="11754532" y="2320841"/>
            <a:ext cx="268022" cy="307777"/>
          </a:xfrm>
          <a:prstGeom prst="rect">
            <a:avLst/>
          </a:prstGeom>
          <a:noFill/>
        </p:spPr>
        <p:txBody>
          <a:bodyPr wrap="none" rtlCol="0">
            <a:spAutoFit/>
          </a:bodyPr>
          <a:lstStyle/>
          <a:p>
            <a:r>
              <a:rPr lang="en-US" sz="1400" dirty="0">
                <a:solidFill>
                  <a:srgbClr val="603A14"/>
                </a:solidFill>
              </a:rPr>
              <a:t>?</a:t>
            </a:r>
          </a:p>
        </p:txBody>
      </p:sp>
      <p:sp>
        <p:nvSpPr>
          <p:cNvPr id="57" name="TextBox 56">
            <a:hlinkClick r:id="rId11" tooltip="Software University @ YouTube - free training courses and video lessons for software engineers"/>
          </p:cNvPr>
          <p:cNvSpPr txBox="1"/>
          <p:nvPr userDrawn="1"/>
        </p:nvSpPr>
        <p:spPr>
          <a:xfrm rot="562174">
            <a:off x="11774596" y="3447926"/>
            <a:ext cx="255198" cy="276999"/>
          </a:xfrm>
          <a:prstGeom prst="rect">
            <a:avLst/>
          </a:prstGeom>
          <a:noFill/>
        </p:spPr>
        <p:txBody>
          <a:bodyPr wrap="none" rtlCol="0">
            <a:spAutoFit/>
          </a:bodyPr>
          <a:lstStyle/>
          <a:p>
            <a:r>
              <a:rPr lang="en-US" sz="1200" dirty="0">
                <a:solidFill>
                  <a:srgbClr val="603A14"/>
                </a:solidFill>
              </a:rPr>
              <a:t>?</a:t>
            </a:r>
          </a:p>
        </p:txBody>
      </p:sp>
      <p:sp>
        <p:nvSpPr>
          <p:cNvPr id="58" name="TextBox 57">
            <a:hlinkClick r:id="rId12" tooltip="Programming Fundamentals Book and Vide Lessons: Learn C#, Programming, Data Structures, Algorithms and Quality Coding"/>
          </p:cNvPr>
          <p:cNvSpPr txBox="1"/>
          <p:nvPr userDrawn="1"/>
        </p:nvSpPr>
        <p:spPr>
          <a:xfrm rot="571210">
            <a:off x="11136783" y="5625911"/>
            <a:ext cx="268022" cy="307777"/>
          </a:xfrm>
          <a:prstGeom prst="rect">
            <a:avLst/>
          </a:prstGeom>
          <a:noFill/>
        </p:spPr>
        <p:txBody>
          <a:bodyPr wrap="none" rtlCol="0">
            <a:spAutoFit/>
          </a:bodyPr>
          <a:lstStyle/>
          <a:p>
            <a:r>
              <a:rPr lang="en-US" sz="1400" dirty="0">
                <a:solidFill>
                  <a:srgbClr val="603A14"/>
                </a:solidFill>
              </a:rPr>
              <a:t>?</a:t>
            </a:r>
          </a:p>
        </p:txBody>
      </p:sp>
      <p:pic>
        <p:nvPicPr>
          <p:cNvPr id="15" name="Picture 14"/>
          <p:cNvPicPr>
            <a:picLocks noChangeAspect="1"/>
          </p:cNvPicPr>
          <p:nvPr userDrawn="1"/>
        </p:nvPicPr>
        <p:blipFill>
          <a:blip r:embed="rId13" cstate="print"/>
          <a:stretch>
            <a:fillRect/>
          </a:stretch>
        </p:blipFill>
        <p:spPr>
          <a:xfrm rot="20967714">
            <a:off x="457076" y="2405125"/>
            <a:ext cx="2338944" cy="2395502"/>
          </a:xfrm>
          <a:prstGeom prst="rect">
            <a:avLst/>
          </a:prstGeom>
        </p:spPr>
      </p:pic>
      <p:sp>
        <p:nvSpPr>
          <p:cNvPr id="16" name="Rectangle 15"/>
          <p:cNvSpPr/>
          <p:nvPr userDrawn="1"/>
        </p:nvSpPr>
        <p:spPr>
          <a:xfrm rot="20949717">
            <a:off x="2718532" y="3306088"/>
            <a:ext cx="4540980" cy="948072"/>
          </a:xfrm>
          <a:prstGeom prst="rect">
            <a:avLst/>
          </a:prstGeom>
        </p:spPr>
        <p:txBody>
          <a:bodyPr wrap="none" lIns="0" tIns="0" rIns="0" bIns="0" anchor="ctr" anchorCtr="0">
            <a:noAutofit/>
            <a:scene3d>
              <a:camera prst="orthographicFront"/>
              <a:lightRig rig="soft" dir="t">
                <a:rot lat="0" lon="0" rev="10800000"/>
              </a:lightRig>
            </a:scene3d>
            <a:sp3d>
              <a:bevelT w="27940" h="12700"/>
              <a:contourClr>
                <a:srgbClr val="DDDDDD"/>
              </a:contourClr>
            </a:sp3d>
          </a:bodyPr>
          <a:lstStyle/>
          <a:p>
            <a:pPr algn="ctr" eaLnBrk="0" hangingPunct="0">
              <a:buClr>
                <a:srgbClr val="A19574">
                  <a:lumMod val="40000"/>
                  <a:lumOff val="60000"/>
                </a:srgbClr>
              </a:buClr>
              <a:buSzPct val="70000"/>
              <a:buFont typeface="Wingdings 2" pitchFamily="18" charset="2"/>
              <a:buNone/>
            </a:pPr>
            <a:r>
              <a:rPr lang="en-US" sz="6600" b="1" dirty="0">
                <a:solidFill>
                  <a:srgbClr val="F3BE60"/>
                </a:solidFill>
              </a:rPr>
              <a:t>Questions?</a:t>
            </a:r>
            <a:endParaRPr lang="en-US" sz="6600" b="1" spc="150" dirty="0">
              <a:ln w="11430"/>
              <a:solidFill>
                <a:prstClr val="white">
                  <a:lumMod val="40000"/>
                  <a:lumOff val="60000"/>
                </a:prstClr>
              </a:solidFill>
              <a:effectLst>
                <a:outerShdw blurRad="25400" algn="tl" rotWithShape="0">
                  <a:srgbClr val="000000">
                    <a:alpha val="43000"/>
                  </a:srgbClr>
                </a:outerShdw>
              </a:effectLst>
            </a:endParaRPr>
          </a:p>
        </p:txBody>
      </p:sp>
    </p:spTree>
    <p:extLst>
      <p:ext uri="{BB962C8B-B14F-4D97-AF65-F5344CB8AC3E}">
        <p14:creationId xmlns:p14="http://schemas.microsoft.com/office/powerpoint/2010/main" xmlns="" val="38127818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7" cstate="print">
            <a:lum/>
          </a:blip>
          <a:srcRect/>
          <a:stretch>
            <a:fillRect/>
          </a:stretch>
        </a:blipFill>
        <a:effectLst/>
      </p:bgPr>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188814" y="6525002"/>
            <a:ext cx="1223999" cy="196477"/>
          </a:xfrm>
          <a:prstGeom prst="rect">
            <a:avLst/>
          </a:prstGeom>
        </p:spPr>
        <p:txBody>
          <a:bodyPr vert="horz" lIns="36000" tIns="36000" rIns="36000" bIns="36000" rtlCol="0" anchor="ctr"/>
          <a:lstStyle>
            <a:lvl1pPr algn="l">
              <a:defRPr sz="1000">
                <a:solidFill>
                  <a:schemeClr val="tx1">
                    <a:tint val="75000"/>
                  </a:schemeClr>
                </a:solidFill>
              </a:defRPr>
            </a:lvl1pPr>
          </a:lstStyle>
          <a:p>
            <a:fld id="{B3E2EAB7-764A-40FB-8F74-57FA0DA8A99D}" type="datetime1">
              <a:rPr lang="en-US" smtClean="0"/>
              <a:pPr/>
              <a:t>2016-07-25</a:t>
            </a:fld>
            <a:endParaRPr lang="en-US" dirty="0"/>
          </a:p>
        </p:txBody>
      </p:sp>
      <p:sp>
        <p:nvSpPr>
          <p:cNvPr id="5" name="Footer Placeholder 4"/>
          <p:cNvSpPr>
            <a:spLocks noGrp="1"/>
          </p:cNvSpPr>
          <p:nvPr>
            <p:ph type="ftr" sz="quarter" idx="3"/>
          </p:nvPr>
        </p:nvSpPr>
        <p:spPr>
          <a:xfrm>
            <a:off x="1414412" y="6525002"/>
            <a:ext cx="10150400" cy="196477"/>
          </a:xfrm>
          <a:prstGeom prst="rect">
            <a:avLst/>
          </a:prstGeom>
        </p:spPr>
        <p:txBody>
          <a:bodyPr vert="horz" lIns="36000" tIns="36000" rIns="36000" bIns="36000" rtlCol="0" anchor="ctr"/>
          <a:lstStyle>
            <a:lvl1pPr algn="ctr">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1566412" y="6525002"/>
            <a:ext cx="428822" cy="196477"/>
          </a:xfrm>
          <a:prstGeom prst="rect">
            <a:avLst/>
          </a:prstGeom>
        </p:spPr>
        <p:txBody>
          <a:bodyPr vert="horz" lIns="36000" tIns="36000" rIns="36000" bIns="36000" rtlCol="0" anchor="ctr"/>
          <a:lstStyle>
            <a:lvl1pPr algn="r">
              <a:defRPr sz="1000">
                <a:solidFill>
                  <a:schemeClr val="tx1">
                    <a:tint val="75000"/>
                  </a:schemeClr>
                </a:solidFill>
              </a:defRPr>
            </a:lvl1pPr>
          </a:lstStyle>
          <a:p>
            <a:fld id="{C014DD1E-5D91-48A3-AD6D-45FBA980D106}" type="slidenum">
              <a:rPr lang="en-US" smtClean="0"/>
              <a:pPr/>
              <a:t>‹#›</a:t>
            </a:fld>
            <a:endParaRPr lang="en-US" dirty="0"/>
          </a:p>
        </p:txBody>
      </p:sp>
      <p:sp>
        <p:nvSpPr>
          <p:cNvPr id="2" name="Title Placeholder 1"/>
          <p:cNvSpPr>
            <a:spLocks noGrp="1"/>
          </p:cNvSpPr>
          <p:nvPr>
            <p:ph type="title"/>
          </p:nvPr>
        </p:nvSpPr>
        <p:spPr>
          <a:xfrm>
            <a:off x="190403" y="39574"/>
            <a:ext cx="11806432" cy="1111549"/>
          </a:xfrm>
          <a:prstGeom prst="rect">
            <a:avLst/>
          </a:prstGeom>
        </p:spPr>
        <p:txBody>
          <a:bodyPr vert="horz" lIns="108000" tIns="36000" rIns="108000" bIns="36000" rtlCol="0" anchor="ctr" anchorCtr="0">
            <a:normAutofit/>
          </a:bodyPr>
          <a:lstStyle/>
          <a:p>
            <a:r>
              <a:rPr lang="en-US" dirty="0"/>
              <a:t>Click to Edit Master Title Style</a:t>
            </a:r>
            <a:endParaRPr dirty="0"/>
          </a:p>
        </p:txBody>
      </p:sp>
      <p:sp>
        <p:nvSpPr>
          <p:cNvPr id="3" name="Text Placeholder 2"/>
          <p:cNvSpPr>
            <a:spLocks noGrp="1"/>
          </p:cNvSpPr>
          <p:nvPr>
            <p:ph type="body" idx="1"/>
          </p:nvPr>
        </p:nvSpPr>
        <p:spPr>
          <a:xfrm>
            <a:off x="190413" y="1151123"/>
            <a:ext cx="11804822" cy="5570353"/>
          </a:xfrm>
          <a:prstGeom prst="rect">
            <a:avLst/>
          </a:prstGeom>
        </p:spPr>
        <p:txBody>
          <a:bodyPr vert="horz" lIns="108000" tIns="36000" rIns="108000" bIns="36000" rtlCol="0">
            <a:normAutofit/>
          </a:body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Tree>
    <p:extLst>
      <p:ext uri="{BB962C8B-B14F-4D97-AF65-F5344CB8AC3E}">
        <p14:creationId xmlns:p14="http://schemas.microsoft.com/office/powerpoint/2010/main" xmlns="" val="1395275884"/>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7" r:id="rId4"/>
    <p:sldLayoutId id="2147483668" r:id="rId5"/>
  </p:sldLayoutIdLst>
  <p:hf hdr="0" ftr="0" dt="0"/>
  <p:txStyles>
    <p:titleStyle>
      <a:lvl1pPr algn="l" defTabSz="1218987" rtl="0" eaLnBrk="1" latinLnBrk="0" hangingPunct="1">
        <a:lnSpc>
          <a:spcPct val="90000"/>
        </a:lnSpc>
        <a:spcBef>
          <a:spcPct val="0"/>
        </a:spcBef>
        <a:buNone/>
        <a:defRPr sz="4000" b="1" kern="1200">
          <a:solidFill>
            <a:srgbClr val="F3BE60"/>
          </a:solidFill>
          <a:latin typeface="+mj-lt"/>
          <a:ea typeface="+mj-ea"/>
          <a:cs typeface="+mj-cs"/>
        </a:defRPr>
      </a:lvl1pPr>
    </p:titleStyle>
    <p:bodyStyle>
      <a:lvl1pPr marL="304747" indent="-304747" algn="l" defTabSz="1218987" rtl="0" eaLnBrk="1" latinLnBrk="0" hangingPunct="1">
        <a:lnSpc>
          <a:spcPct val="105000"/>
        </a:lnSpc>
        <a:spcBef>
          <a:spcPts val="600"/>
        </a:spcBef>
        <a:spcAft>
          <a:spcPts val="600"/>
        </a:spcAft>
        <a:buClr>
          <a:srgbClr val="F2B254"/>
        </a:buClr>
        <a:buSzPct val="100000"/>
        <a:buFont typeface="Wingdings" panose="05000000000000000000" pitchFamily="2" charset="2"/>
        <a:buChar char="§"/>
        <a:defRPr sz="3400" b="0" kern="1200">
          <a:solidFill>
            <a:schemeClr val="tx1"/>
          </a:solidFill>
          <a:latin typeface="+mn-lt"/>
          <a:ea typeface="+mn-ea"/>
          <a:cs typeface="+mn-cs"/>
        </a:defRPr>
      </a:lvl1pPr>
      <a:lvl2pPr marL="609493" indent="-231606" algn="l" defTabSz="1218987" rtl="0" eaLnBrk="1" latinLnBrk="0" hangingPunct="1">
        <a:lnSpc>
          <a:spcPct val="105000"/>
        </a:lnSpc>
        <a:spcBef>
          <a:spcPts val="600"/>
        </a:spcBef>
        <a:spcAft>
          <a:spcPts val="600"/>
        </a:spcAft>
        <a:buClr>
          <a:schemeClr val="accent1"/>
        </a:buClr>
        <a:buSzPct val="80000"/>
        <a:buFont typeface="Wingdings" panose="05000000000000000000" pitchFamily="2" charset="2"/>
        <a:buChar char="§"/>
        <a:defRPr sz="3200" b="0" kern="1200">
          <a:solidFill>
            <a:schemeClr val="tx1"/>
          </a:solidFill>
          <a:latin typeface="+mn-lt"/>
          <a:ea typeface="+mn-ea"/>
          <a:cs typeface="+mn-cs"/>
        </a:defRPr>
      </a:lvl2pPr>
      <a:lvl3pPr marL="914240" indent="-231606" algn="l" defTabSz="1218987" rtl="0" eaLnBrk="1" latinLnBrk="0" hangingPunct="1">
        <a:lnSpc>
          <a:spcPct val="105000"/>
        </a:lnSpc>
        <a:spcBef>
          <a:spcPts val="600"/>
        </a:spcBef>
        <a:spcAft>
          <a:spcPts val="600"/>
        </a:spcAft>
        <a:buClr>
          <a:srgbClr val="EF9A1D"/>
        </a:buClr>
        <a:buSzPct val="80000"/>
        <a:buFont typeface="Wingdings" panose="05000000000000000000" pitchFamily="2" charset="2"/>
        <a:buChar char="§"/>
        <a:defRPr sz="3000" b="0" kern="1200">
          <a:solidFill>
            <a:schemeClr val="tx1"/>
          </a:solidFill>
          <a:latin typeface="+mn-lt"/>
          <a:ea typeface="+mn-ea"/>
          <a:cs typeface="+mn-cs"/>
        </a:defRPr>
      </a:lvl3pPr>
      <a:lvl4pPr marL="1218987" indent="-231606" algn="l" defTabSz="1218987" rtl="0" eaLnBrk="1" latinLnBrk="0" hangingPunct="1">
        <a:lnSpc>
          <a:spcPct val="105000"/>
        </a:lnSpc>
        <a:spcBef>
          <a:spcPts val="600"/>
        </a:spcBef>
        <a:spcAft>
          <a:spcPts val="600"/>
        </a:spcAft>
        <a:buClr>
          <a:srgbClr val="ED9411"/>
        </a:buClr>
        <a:buSzPct val="80000"/>
        <a:buFont typeface="Wingdings" panose="05000000000000000000" pitchFamily="2" charset="2"/>
        <a:buChar char="§"/>
        <a:defRPr sz="2800" b="0" kern="1200">
          <a:solidFill>
            <a:schemeClr val="tx1"/>
          </a:solidFill>
          <a:latin typeface="+mn-lt"/>
          <a:ea typeface="+mn-ea"/>
          <a:cs typeface="+mn-cs"/>
        </a:defRPr>
      </a:lvl4pPr>
      <a:lvl5pPr marL="1523733" indent="-231606" algn="l" defTabSz="1218987" rtl="0" eaLnBrk="1" latinLnBrk="0" hangingPunct="1">
        <a:lnSpc>
          <a:spcPct val="105000"/>
        </a:lnSpc>
        <a:spcBef>
          <a:spcPts val="600"/>
        </a:spcBef>
        <a:spcAft>
          <a:spcPts val="600"/>
        </a:spcAft>
        <a:buClr>
          <a:srgbClr val="E28D10"/>
        </a:buClr>
        <a:buSzPct val="80000"/>
        <a:buFont typeface="Wingdings" panose="05000000000000000000" pitchFamily="2" charset="2"/>
        <a:buChar char="§"/>
        <a:defRPr sz="2600" b="0" kern="1200">
          <a:solidFill>
            <a:schemeClr val="tx1"/>
          </a:solidFill>
          <a:latin typeface="+mn-lt"/>
          <a:ea typeface="+mn-ea"/>
          <a:cs typeface="+mn-cs"/>
        </a:defRPr>
      </a:lvl5pPr>
      <a:lvl6pPr marL="1828480" indent="-231606"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6pPr>
      <a:lvl7pPr marL="2133227" indent="-231606"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7pPr>
      <a:lvl8pPr marL="2437972" indent="-231606"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8pPr>
      <a:lvl9pPr marL="2742720" indent="-231606"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9pPr>
    </p:bodyStyle>
    <p:otherStyle>
      <a:defPPr>
        <a:defRPr/>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2" algn="l" defTabSz="1218987" rtl="0" eaLnBrk="1" latinLnBrk="0" hangingPunct="1">
        <a:defRPr sz="2400" kern="1200">
          <a:solidFill>
            <a:schemeClr val="tx1"/>
          </a:solidFill>
          <a:latin typeface="+mn-lt"/>
          <a:ea typeface="+mn-ea"/>
          <a:cs typeface="+mn-cs"/>
        </a:defRPr>
      </a:lvl5pPr>
      <a:lvl6pPr marL="3047466"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1" orient="horz" pos="2160" userDrawn="1">
          <p15:clr>
            <a:srgbClr val="F26B43"/>
          </p15:clr>
        </p15:guide>
        <p15:guide id="2" pos="1843"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softuni.bg/" TargetMode="External"/><Relationship Id="rId7" Type="http://schemas.openxmlformats.org/officeDocument/2006/relationships/image" Target="../media/image10.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3.png"/><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hyperlink" Target="http://www.indeavr.com/" TargetMode="External"/><Relationship Id="rId18" Type="http://schemas.openxmlformats.org/officeDocument/2006/relationships/image" Target="../media/image25.png"/><Relationship Id="rId3" Type="http://schemas.openxmlformats.org/officeDocument/2006/relationships/hyperlink" Target="http://www.luxoft.com/" TargetMode="External"/><Relationship Id="rId21" Type="http://schemas.openxmlformats.org/officeDocument/2006/relationships/hyperlink" Target="https://softuni.bg/java-advanced-oop" TargetMode="External"/><Relationship Id="rId7" Type="http://schemas.openxmlformats.org/officeDocument/2006/relationships/hyperlink" Target="http://komfo.com/" TargetMode="External"/><Relationship Id="rId12" Type="http://schemas.openxmlformats.org/officeDocument/2006/relationships/image" Target="../media/image22.png"/><Relationship Id="rId17" Type="http://schemas.openxmlformats.org/officeDocument/2006/relationships/hyperlink" Target="http://netpeak.bg/" TargetMode="External"/><Relationship Id="rId2" Type="http://schemas.openxmlformats.org/officeDocument/2006/relationships/notesSlide" Target="../notesSlides/notesSlide30.xml"/><Relationship Id="rId16" Type="http://schemas.openxmlformats.org/officeDocument/2006/relationships/image" Target="../media/image24.png"/><Relationship Id="rId20" Type="http://schemas.openxmlformats.org/officeDocument/2006/relationships/image" Target="../media/image26.png"/><Relationship Id="rId1" Type="http://schemas.openxmlformats.org/officeDocument/2006/relationships/slideLayout" Target="../slideLayouts/slideLayout5.xml"/><Relationship Id="rId6" Type="http://schemas.openxmlformats.org/officeDocument/2006/relationships/image" Target="../media/image19.png"/><Relationship Id="rId11" Type="http://schemas.openxmlformats.org/officeDocument/2006/relationships/hyperlink" Target="http://www.softwaregroup-bg.com/" TargetMode="External"/><Relationship Id="rId5" Type="http://schemas.openxmlformats.org/officeDocument/2006/relationships/hyperlink" Target="http://xs-software.com/" TargetMode="External"/><Relationship Id="rId15" Type="http://schemas.openxmlformats.org/officeDocument/2006/relationships/hyperlink" Target="http://www.infragistics.com/" TargetMode="External"/><Relationship Id="rId10" Type="http://schemas.openxmlformats.org/officeDocument/2006/relationships/image" Target="../media/image21.png"/><Relationship Id="rId19" Type="http://schemas.openxmlformats.org/officeDocument/2006/relationships/hyperlink" Target="http://www.superhosting.bg/" TargetMode="External"/><Relationship Id="rId4" Type="http://schemas.openxmlformats.org/officeDocument/2006/relationships/image" Target="../media/image18.png"/><Relationship Id="rId9" Type="http://schemas.openxmlformats.org/officeDocument/2006/relationships/hyperlink" Target="http://smartit.bg/" TargetMode="External"/><Relationship Id="rId14" Type="http://schemas.openxmlformats.org/officeDocument/2006/relationships/image" Target="../media/image23.png"/></Relationships>
</file>

<file path=ppt/slides/_rels/slide34.xml.rels><?xml version="1.0" encoding="UTF-8" standalone="yes"?>
<Relationships xmlns="http://schemas.openxmlformats.org/package/2006/relationships"><Relationship Id="rId8" Type="http://schemas.openxmlformats.org/officeDocument/2006/relationships/hyperlink" Target="http://creativecommons.org/licenses/by-nc-sa/3.0/deed.en_US" TargetMode="External"/><Relationship Id="rId3" Type="http://schemas.openxmlformats.org/officeDocument/2006/relationships/hyperlink" Target="http://creativecommons.org/licenses/by-nc-sa/4.0/" TargetMode="External"/><Relationship Id="rId7" Type="http://schemas.openxmlformats.org/officeDocument/2006/relationships/hyperlink" Target="https://telerikacademy.com/Courses/Courses/Details/159" TargetMode="External"/><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hyperlink" Target="http://creativecommons.org/licenses/by-sa/4.0/" TargetMode="External"/><Relationship Id="rId5" Type="http://schemas.openxmlformats.org/officeDocument/2006/relationships/hyperlink" Target="http://www.introprogramming.info/intro-java-book/" TargetMode="External"/><Relationship Id="rId4" Type="http://schemas.openxmlformats.org/officeDocument/2006/relationships/image" Target="../media/image27.png"/></Relationships>
</file>

<file path=ppt/slides/_rels/slide35.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1.png"/><Relationship Id="rId3" Type="http://schemas.openxmlformats.org/officeDocument/2006/relationships/hyperlink" Target="http://softuni.org/" TargetMode="External"/><Relationship Id="rId7" Type="http://schemas.openxmlformats.org/officeDocument/2006/relationships/hyperlink" Target="http://forum.softuni.bg/" TargetMode="External"/><Relationship Id="rId12" Type="http://schemas.openxmlformats.org/officeDocument/2006/relationships/image" Target="../media/image30.png"/><Relationship Id="rId2" Type="http://schemas.openxmlformats.org/officeDocument/2006/relationships/notesSlide" Target="../notesSlides/notesSlide32.xml"/><Relationship Id="rId1" Type="http://schemas.openxmlformats.org/officeDocument/2006/relationships/slideLayout" Target="../slideLayouts/slideLayout4.xml"/><Relationship Id="rId6" Type="http://schemas.openxmlformats.org/officeDocument/2006/relationships/hyperlink" Target="http://www.youtube.com/SoftwareUniversity" TargetMode="External"/><Relationship Id="rId11" Type="http://schemas.openxmlformats.org/officeDocument/2006/relationships/image" Target="../media/image29.png"/><Relationship Id="rId5" Type="http://schemas.openxmlformats.org/officeDocument/2006/relationships/hyperlink" Target="https://www.facebook.com/SoftwareUniversity" TargetMode="External"/><Relationship Id="rId10" Type="http://schemas.openxmlformats.org/officeDocument/2006/relationships/hyperlink" Target="http://www.facebook.com/SoftwareUniversity" TargetMode="External"/><Relationship Id="rId4" Type="http://schemas.openxmlformats.org/officeDocument/2006/relationships/hyperlink" Target="http://softuni.bg/" TargetMode="External"/><Relationship Id="rId9" Type="http://schemas.openxmlformats.org/officeDocument/2006/relationships/image" Target="../media/image6.png"/><Relationship Id="rId14" Type="http://schemas.openxmlformats.org/officeDocument/2006/relationships/image" Target="../media/image32.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Shape 54"/>
          <p:cNvSpPr txBox="1">
            <a:spLocks noGrp="1"/>
          </p:cNvSpPr>
          <p:nvPr>
            <p:ph type="ctrTitle"/>
          </p:nvPr>
        </p:nvSpPr>
        <p:spPr>
          <a:xfrm>
            <a:off x="3656012" y="1065832"/>
            <a:ext cx="8215099" cy="1171550"/>
          </a:xfrm>
          <a:prstGeom prst="rect">
            <a:avLst/>
          </a:prstGeom>
          <a:noFill/>
          <a:ln>
            <a:noFill/>
          </a:ln>
        </p:spPr>
        <p:txBody>
          <a:bodyPr lIns="0" tIns="0" rIns="0" bIns="0" anchor="ctr" anchorCtr="0">
            <a:noAutofit/>
          </a:bodyPr>
          <a:lstStyle/>
          <a:p>
            <a:pPr marL="0" marR="0" lvl="0" indent="0" algn="r" rtl="0">
              <a:lnSpc>
                <a:spcPct val="90000"/>
              </a:lnSpc>
              <a:spcBef>
                <a:spcPts val="0"/>
              </a:spcBef>
              <a:spcAft>
                <a:spcPts val="0"/>
              </a:spcAft>
              <a:buClr>
                <a:srgbClr val="F6D18E"/>
              </a:buClr>
              <a:buSzPct val="25000"/>
              <a:buFont typeface="Calibri"/>
              <a:buNone/>
            </a:pPr>
            <a:r>
              <a:rPr lang="en-US" dirty="0">
                <a:latin typeface="Calibri"/>
                <a:ea typeface="Calibri"/>
                <a:cs typeface="Calibri"/>
                <a:sym typeface="Calibri"/>
              </a:rPr>
              <a:t>Reflection</a:t>
            </a:r>
            <a:r>
              <a:rPr lang="en-US" sz="5400" b="1" i="0" u="none" strike="noStrike" cap="none" dirty="0">
                <a:solidFill>
                  <a:srgbClr val="F6D18E"/>
                </a:solidFill>
                <a:latin typeface="Calibri"/>
                <a:ea typeface="Calibri"/>
                <a:cs typeface="Calibri"/>
                <a:sym typeface="Calibri"/>
              </a:rPr>
              <a:t> </a:t>
            </a:r>
          </a:p>
        </p:txBody>
      </p:sp>
      <p:sp>
        <p:nvSpPr>
          <p:cNvPr id="56" name="Shape 56"/>
          <p:cNvSpPr txBox="1">
            <a:spLocks noGrp="1"/>
          </p:cNvSpPr>
          <p:nvPr>
            <p:ph type="body" idx="2"/>
          </p:nvPr>
        </p:nvSpPr>
        <p:spPr>
          <a:xfrm>
            <a:off x="760412" y="4348942"/>
            <a:ext cx="3187613" cy="525134"/>
          </a:xfrm>
          <a:prstGeom prst="rect">
            <a:avLst/>
          </a:prstGeom>
          <a:noFill/>
          <a:ln>
            <a:noFill/>
          </a:ln>
        </p:spPr>
        <p:txBody>
          <a:bodyPr lIns="36000" tIns="36000" rIns="36000" bIns="36000" anchor="b" anchorCtr="0">
            <a:noAutofit/>
          </a:bodyPr>
          <a:lstStyle/>
          <a:p>
            <a:pPr marL="0" marR="0" lvl="0" indent="0" algn="l" rtl="0">
              <a:lnSpc>
                <a:spcPct val="105000"/>
              </a:lnSpc>
              <a:spcBef>
                <a:spcPts val="0"/>
              </a:spcBef>
              <a:spcAft>
                <a:spcPts val="0"/>
              </a:spcAft>
              <a:buClr>
                <a:srgbClr val="F2B254"/>
              </a:buClr>
              <a:buSzPct val="25000"/>
              <a:buFont typeface="Noto Sans Symbols"/>
              <a:buNone/>
            </a:pPr>
            <a:r>
              <a:rPr lang="en-US" sz="2800" b="1" i="0" u="none" strike="noStrike" cap="none">
                <a:solidFill>
                  <a:srgbClr val="EE792A"/>
                </a:solidFill>
                <a:latin typeface="Calibri"/>
                <a:ea typeface="Calibri"/>
                <a:cs typeface="Calibri"/>
                <a:sym typeface="Calibri"/>
              </a:rPr>
              <a:t>SoftUni Team</a:t>
            </a:r>
          </a:p>
        </p:txBody>
      </p:sp>
      <p:sp>
        <p:nvSpPr>
          <p:cNvPr id="57" name="Shape 57"/>
          <p:cNvSpPr txBox="1">
            <a:spLocks noGrp="1"/>
          </p:cNvSpPr>
          <p:nvPr>
            <p:ph type="body" idx="4"/>
          </p:nvPr>
        </p:nvSpPr>
        <p:spPr>
          <a:xfrm>
            <a:off x="760412" y="4818841"/>
            <a:ext cx="3187614" cy="444343"/>
          </a:xfrm>
          <a:prstGeom prst="rect">
            <a:avLst/>
          </a:prstGeom>
          <a:noFill/>
          <a:ln>
            <a:noFill/>
          </a:ln>
        </p:spPr>
        <p:txBody>
          <a:bodyPr lIns="36000" tIns="36000" rIns="36000" bIns="36000" anchor="ctr" anchorCtr="0">
            <a:noAutofit/>
          </a:bodyPr>
          <a:lstStyle/>
          <a:p>
            <a:pPr marL="0" marR="0" lvl="0" indent="0" algn="l" rtl="0">
              <a:lnSpc>
                <a:spcPct val="105000"/>
              </a:lnSpc>
              <a:spcBef>
                <a:spcPts val="0"/>
              </a:spcBef>
              <a:spcAft>
                <a:spcPts val="0"/>
              </a:spcAft>
              <a:buClr>
                <a:srgbClr val="F2B254"/>
              </a:buClr>
              <a:buSzPct val="25000"/>
              <a:buFont typeface="Noto Sans Symbols"/>
              <a:buNone/>
            </a:pPr>
            <a:r>
              <a:rPr lang="en-US" sz="2300" b="1" i="0" u="none" strike="noStrike" cap="none">
                <a:solidFill>
                  <a:srgbClr val="F4B36C"/>
                </a:solidFill>
                <a:latin typeface="Calibri"/>
                <a:ea typeface="Calibri"/>
                <a:cs typeface="Calibri"/>
                <a:sym typeface="Calibri"/>
              </a:rPr>
              <a:t>Technical Trainers</a:t>
            </a:r>
          </a:p>
        </p:txBody>
      </p:sp>
      <p:sp>
        <p:nvSpPr>
          <p:cNvPr id="58" name="Shape 58"/>
          <p:cNvSpPr txBox="1">
            <a:spLocks noGrp="1"/>
          </p:cNvSpPr>
          <p:nvPr>
            <p:ph type="body" idx="6"/>
          </p:nvPr>
        </p:nvSpPr>
        <p:spPr>
          <a:xfrm>
            <a:off x="760412" y="5263182"/>
            <a:ext cx="3187613" cy="363550"/>
          </a:xfrm>
          <a:prstGeom prst="rect">
            <a:avLst/>
          </a:prstGeom>
          <a:noFill/>
          <a:ln>
            <a:noFill/>
          </a:ln>
        </p:spPr>
        <p:txBody>
          <a:bodyPr lIns="36000" tIns="36000" rIns="36000" bIns="36000" anchor="ctr" anchorCtr="0">
            <a:noAutofit/>
          </a:bodyPr>
          <a:lstStyle/>
          <a:p>
            <a:pPr marL="0" marR="0" lvl="0" indent="0" algn="l" rtl="0">
              <a:lnSpc>
                <a:spcPct val="105000"/>
              </a:lnSpc>
              <a:spcBef>
                <a:spcPts val="0"/>
              </a:spcBef>
              <a:spcAft>
                <a:spcPts val="0"/>
              </a:spcAft>
              <a:buClr>
                <a:srgbClr val="F2B254"/>
              </a:buClr>
              <a:buSzPct val="25000"/>
              <a:buFont typeface="Noto Sans Symbols"/>
              <a:buNone/>
            </a:pPr>
            <a:r>
              <a:rPr lang="en-US" sz="1800" b="1" i="0" u="none" strike="noStrike" cap="none">
                <a:solidFill>
                  <a:srgbClr val="F27A44"/>
                </a:solidFill>
                <a:latin typeface="Calibri"/>
                <a:ea typeface="Calibri"/>
                <a:cs typeface="Calibri"/>
                <a:sym typeface="Calibri"/>
              </a:rPr>
              <a:t>Software University</a:t>
            </a:r>
          </a:p>
        </p:txBody>
      </p:sp>
      <p:sp>
        <p:nvSpPr>
          <p:cNvPr id="59" name="Shape 59"/>
          <p:cNvSpPr txBox="1">
            <a:spLocks noGrp="1"/>
          </p:cNvSpPr>
          <p:nvPr>
            <p:ph type="body" idx="7"/>
          </p:nvPr>
        </p:nvSpPr>
        <p:spPr>
          <a:xfrm>
            <a:off x="760412" y="5604346"/>
            <a:ext cx="3187613" cy="331233"/>
          </a:xfrm>
          <a:prstGeom prst="rect">
            <a:avLst/>
          </a:prstGeom>
          <a:noFill/>
          <a:ln>
            <a:noFill/>
          </a:ln>
        </p:spPr>
        <p:txBody>
          <a:bodyPr lIns="36000" tIns="36000" rIns="36000" bIns="36000" anchor="ctr" anchorCtr="0">
            <a:noAutofit/>
          </a:bodyPr>
          <a:lstStyle/>
          <a:p>
            <a:pPr marL="0" marR="0" lvl="0" indent="0" algn="l" rtl="0">
              <a:lnSpc>
                <a:spcPct val="105000"/>
              </a:lnSpc>
              <a:spcBef>
                <a:spcPts val="0"/>
              </a:spcBef>
              <a:spcAft>
                <a:spcPts val="0"/>
              </a:spcAft>
              <a:buClr>
                <a:srgbClr val="F2B254"/>
              </a:buClr>
              <a:buSzPct val="25000"/>
              <a:buFont typeface="Noto Sans Symbols"/>
              <a:buNone/>
            </a:pPr>
            <a:r>
              <a:rPr lang="en-US" sz="1600" b="1" i="0" u="sng" strike="noStrike" cap="none">
                <a:solidFill>
                  <a:schemeClr val="hlink"/>
                </a:solidFill>
                <a:latin typeface="Calibri"/>
                <a:ea typeface="Calibri"/>
                <a:cs typeface="Calibri"/>
                <a:sym typeface="Calibri"/>
                <a:hlinkClick r:id="rId3"/>
              </a:rPr>
              <a:t>http://softuni.bg</a:t>
            </a:r>
          </a:p>
        </p:txBody>
      </p:sp>
      <p:pic>
        <p:nvPicPr>
          <p:cNvPr id="60" name="Shape 60"/>
          <p:cNvPicPr preferRelativeResize="0"/>
          <p:nvPr/>
        </p:nvPicPr>
        <p:blipFill rotWithShape="1">
          <a:blip r:embed="rId4" cstate="print">
            <a:alphaModFix/>
          </a:blip>
          <a:srcRect/>
          <a:stretch/>
        </p:blipFill>
        <p:spPr>
          <a:xfrm>
            <a:off x="821983" y="2972633"/>
            <a:ext cx="2175525" cy="761163"/>
          </a:xfrm>
          <a:prstGeom prst="roundRect">
            <a:avLst>
              <a:gd name="adj" fmla="val 3940"/>
            </a:avLst>
          </a:prstGeom>
          <a:solidFill>
            <a:srgbClr val="231F20">
              <a:alpha val="49411"/>
            </a:srgbClr>
          </a:solidFill>
          <a:ln w="9525" cap="flat" cmpd="sng">
            <a:solidFill>
              <a:srgbClr val="C87D0E">
                <a:alpha val="49411"/>
              </a:srgbClr>
            </a:solidFill>
            <a:prstDash val="solid"/>
            <a:round/>
            <a:headEnd type="none" w="med" len="med"/>
            <a:tailEnd type="none" w="med" len="med"/>
          </a:ln>
        </p:spPr>
      </p:pic>
      <p:pic>
        <p:nvPicPr>
          <p:cNvPr id="61" name="Shape 61"/>
          <p:cNvPicPr preferRelativeResize="0"/>
          <p:nvPr/>
        </p:nvPicPr>
        <p:blipFill rotWithShape="1">
          <a:blip r:embed="rId5" cstate="print">
            <a:alphaModFix/>
          </a:blip>
          <a:srcRect l="-2033" t="-11972" r="-4042" b="1046"/>
          <a:stretch/>
        </p:blipFill>
        <p:spPr>
          <a:xfrm>
            <a:off x="825157" y="1887142"/>
            <a:ext cx="2172350" cy="795695"/>
          </a:xfrm>
          <a:prstGeom prst="roundRect">
            <a:avLst>
              <a:gd name="adj" fmla="val 3940"/>
            </a:avLst>
          </a:prstGeom>
          <a:solidFill>
            <a:srgbClr val="231F20">
              <a:alpha val="49411"/>
            </a:srgbClr>
          </a:solidFill>
          <a:ln w="9525" cap="flat" cmpd="sng">
            <a:solidFill>
              <a:srgbClr val="C87D0E">
                <a:alpha val="49411"/>
              </a:srgbClr>
            </a:solidFill>
            <a:prstDash val="solid"/>
            <a:round/>
            <a:headEnd type="none" w="med" len="med"/>
            <a:tailEnd type="none" w="med" len="med"/>
          </a:ln>
        </p:spPr>
      </p:pic>
      <p:grpSp>
        <p:nvGrpSpPr>
          <p:cNvPr id="2" name="Group 1"/>
          <p:cNvGrpSpPr/>
          <p:nvPr/>
        </p:nvGrpSpPr>
        <p:grpSpPr>
          <a:xfrm>
            <a:off x="4201798" y="3796677"/>
            <a:ext cx="2807014" cy="2354809"/>
            <a:chOff x="4261429" y="3796677"/>
            <a:chExt cx="2807014" cy="2354809"/>
          </a:xfrm>
        </p:grpSpPr>
        <p:pic>
          <p:nvPicPr>
            <p:cNvPr id="18" name="Picture 17" descr="http://softuni.bg"/>
            <p:cNvPicPr>
              <a:picLocks noChangeAspect="1"/>
            </p:cNvPicPr>
            <p:nvPr/>
          </p:nvPicPr>
          <p:blipFill>
            <a:blip r:embed="rId6" cstate="print">
              <a:extLst>
                <a:ext uri="{28A0092B-C50C-407E-A947-70E740481C1C}">
                  <a14:useLocalDpi xmlns:a14="http://schemas.microsoft.com/office/drawing/2010/main" xmlns="" val="0"/>
                </a:ext>
              </a:extLst>
            </a:blip>
            <a:stretch>
              <a:fillRect/>
            </a:stretch>
          </p:blipFill>
          <p:spPr>
            <a:xfrm flipH="1">
              <a:off x="4261429" y="3886200"/>
              <a:ext cx="2064163" cy="2265286"/>
            </a:xfrm>
            <a:prstGeom prst="rect">
              <a:avLst/>
            </a:prstGeom>
          </p:spPr>
        </p:pic>
        <p:sp>
          <p:nvSpPr>
            <p:cNvPr id="19" name="TextBox 18"/>
            <p:cNvSpPr txBox="1"/>
            <p:nvPr/>
          </p:nvSpPr>
          <p:spPr>
            <a:xfrm rot="576164">
              <a:off x="5679217" y="3796677"/>
              <a:ext cx="1389226" cy="667875"/>
            </a:xfrm>
            <a:prstGeom prst="rect">
              <a:avLst/>
            </a:prstGeom>
            <a:noFill/>
          </p:spPr>
          <p:txBody>
            <a:bodyPr wrap="none" rtlCol="0">
              <a:spAutoFit/>
            </a:bodyPr>
            <a:lstStyle/>
            <a:p>
              <a:pPr algn="ctr">
                <a:lnSpc>
                  <a:spcPct val="85000"/>
                </a:lnSpc>
              </a:pPr>
              <a:r>
                <a:rPr lang="en-US" sz="2200" b="1" spc="50" dirty="0">
                  <a:ln w="9525" cmpd="sng">
                    <a:solidFill>
                      <a:srgbClr val="FFA72A"/>
                    </a:solidFill>
                    <a:prstDash val="solid"/>
                  </a:ln>
                  <a:solidFill>
                    <a:srgbClr val="FFF0D9"/>
                  </a:solidFill>
                  <a:effectLst>
                    <a:glow rad="38100">
                      <a:srgbClr val="F0A22E">
                        <a:alpha val="40000"/>
                      </a:srgbClr>
                    </a:glow>
                  </a:effectLst>
                </a:rPr>
                <a:t>Java OOP</a:t>
              </a:r>
            </a:p>
            <a:p>
              <a:pPr algn="ctr">
                <a:lnSpc>
                  <a:spcPct val="85000"/>
                </a:lnSpc>
              </a:pPr>
              <a:r>
                <a:rPr lang="en-US" sz="2200" b="1" spc="50" dirty="0">
                  <a:ln w="9525" cmpd="sng">
                    <a:solidFill>
                      <a:srgbClr val="FFA72A"/>
                    </a:solidFill>
                    <a:prstDash val="solid"/>
                  </a:ln>
                  <a:solidFill>
                    <a:srgbClr val="FFF0D9"/>
                  </a:solidFill>
                  <a:effectLst>
                    <a:glow rad="38100">
                      <a:srgbClr val="F0A22E">
                        <a:alpha val="40000"/>
                      </a:srgbClr>
                    </a:glow>
                  </a:effectLst>
                </a:rPr>
                <a:t>Advanced</a:t>
              </a:r>
            </a:p>
          </p:txBody>
        </p:sp>
      </p:grpSp>
      <p:pic>
        <p:nvPicPr>
          <p:cNvPr id="1026" name="Picture 2" descr="C:\Users\tilchev\Desktop\148771151_c36e1787b3_b.jpg"/>
          <p:cNvPicPr>
            <a:picLocks noChangeAspect="1" noChangeArrowheads="1"/>
          </p:cNvPicPr>
          <p:nvPr/>
        </p:nvPicPr>
        <p:blipFill>
          <a:blip r:embed="rId7" cstate="print"/>
          <a:srcRect/>
          <a:stretch>
            <a:fillRect/>
          </a:stretch>
        </p:blipFill>
        <p:spPr bwMode="auto">
          <a:xfrm>
            <a:off x="8075612" y="2784180"/>
            <a:ext cx="3732213" cy="3769020"/>
          </a:xfrm>
          <a:prstGeom prst="rect">
            <a:avLst/>
          </a:prstGeom>
          <a:noFill/>
          <a:effectLst>
            <a:innerShdw blurRad="635000">
              <a:prstClr val="black"/>
            </a:innerShdw>
          </a:effectLst>
        </p:spPr>
      </p:pic>
    </p:spTree>
    <p:extLst>
      <p:ext uri="{BB962C8B-B14F-4D97-AF65-F5344CB8AC3E}">
        <p14:creationId xmlns:p14="http://schemas.microsoft.com/office/powerpoint/2010/main" xmlns="" val="26220820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4626" name="Rectangle 2"/>
          <p:cNvSpPr>
            <a:spLocks noGrp="1" noChangeArrowheads="1"/>
          </p:cNvSpPr>
          <p:nvPr>
            <p:ph type="title"/>
          </p:nvPr>
        </p:nvSpPr>
        <p:spPr>
          <a:prstGeom prst="rect">
            <a:avLst/>
          </a:prstGeom>
        </p:spPr>
        <p:txBody>
          <a:bodyPr anchor="ctr" anchorCtr="0"/>
          <a:lstStyle/>
          <a:p>
            <a:pPr>
              <a:lnSpc>
                <a:spcPts val="4000"/>
              </a:lnSpc>
              <a:defRPr/>
            </a:pPr>
            <a:r>
              <a:rPr lang="en-US" dirty="0"/>
              <a:t>Obtaining a Class Object</a:t>
            </a:r>
            <a:endParaRPr lang="bg-BG" sz="4000" dirty="0"/>
          </a:p>
        </p:txBody>
      </p:sp>
      <p:sp>
        <p:nvSpPr>
          <p:cNvPr id="3" name="Slide Number Placeholder 2"/>
          <p:cNvSpPr>
            <a:spLocks noGrp="1"/>
          </p:cNvSpPr>
          <p:nvPr>
            <p:ph type="sldNum" sz="quarter" idx="4"/>
          </p:nvPr>
        </p:nvSpPr>
        <p:spPr/>
        <p:txBody>
          <a:bodyPr/>
          <a:lstStyle/>
          <a:p>
            <a:fld id="{C014DD1E-5D91-48A3-AD6D-45FBA980D106}" type="slidenum">
              <a:rPr lang="en-US" smtClean="0"/>
              <a:pPr/>
              <a:t>10</a:t>
            </a:fld>
            <a:endParaRPr lang="en-US" dirty="0"/>
          </a:p>
        </p:txBody>
      </p:sp>
      <p:sp>
        <p:nvSpPr>
          <p:cNvPr id="5" name="Rectangle 4"/>
          <p:cNvSpPr/>
          <p:nvPr/>
        </p:nvSpPr>
        <p:spPr>
          <a:xfrm>
            <a:off x="531812" y="2020669"/>
            <a:ext cx="10972800" cy="646331"/>
          </a:xfrm>
          <a:prstGeom prst="rect">
            <a:avLst/>
          </a:prstGeom>
        </p:spPr>
        <p:txBody>
          <a:bodyPr wrap="square" anchor="ctr">
            <a:spAutoFit/>
          </a:bodyPr>
          <a:lstStyle/>
          <a:p>
            <a:pPr algn="ctr">
              <a:lnSpc>
                <a:spcPct val="100000"/>
              </a:lnSpc>
              <a:defRPr/>
            </a:pPr>
            <a:r>
              <a:rPr lang="en-US" sz="3600" dirty="0"/>
              <a:t>Compile time:</a:t>
            </a:r>
          </a:p>
        </p:txBody>
      </p:sp>
      <p:sp>
        <p:nvSpPr>
          <p:cNvPr id="6" name="Rectangle 5"/>
          <p:cNvSpPr/>
          <p:nvPr/>
        </p:nvSpPr>
        <p:spPr>
          <a:xfrm>
            <a:off x="531812" y="4267200"/>
            <a:ext cx="10972800" cy="646331"/>
          </a:xfrm>
          <a:prstGeom prst="rect">
            <a:avLst/>
          </a:prstGeom>
        </p:spPr>
        <p:txBody>
          <a:bodyPr wrap="square" anchor="ctr">
            <a:spAutoFit/>
          </a:bodyPr>
          <a:lstStyle/>
          <a:p>
            <a:pPr algn="ctr">
              <a:lnSpc>
                <a:spcPct val="100000"/>
              </a:lnSpc>
              <a:defRPr/>
            </a:pPr>
            <a:r>
              <a:rPr lang="en-US" sz="3600" dirty="0"/>
              <a:t>Run time:</a:t>
            </a:r>
          </a:p>
        </p:txBody>
      </p:sp>
      <p:sp>
        <p:nvSpPr>
          <p:cNvPr id="8" name="Rectangle 7"/>
          <p:cNvSpPr/>
          <p:nvPr/>
        </p:nvSpPr>
        <p:spPr>
          <a:xfrm>
            <a:off x="531812" y="2743200"/>
            <a:ext cx="10972800" cy="990600"/>
          </a:xfrm>
          <a:prstGeom prst="rect">
            <a:avLst/>
          </a:prstGeom>
          <a:solidFill>
            <a:schemeClr val="tx1"/>
          </a:solidFill>
          <a:ln>
            <a:noFill/>
          </a:ln>
          <a:effectLst>
            <a:innerShdw blurRad="876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0" fontAlgn="base" hangingPunct="0">
              <a:spcBef>
                <a:spcPct val="0"/>
              </a:spcBef>
              <a:spcAft>
                <a:spcPct val="0"/>
              </a:spcAft>
            </a:pPr>
            <a:r>
              <a:rPr lang="bg-BG" sz="2800" dirty="0" err="1">
                <a:solidFill>
                  <a:srgbClr val="2C8C8C"/>
                </a:solidFill>
                <a:latin typeface="Courier New" pitchFamily="49" charset="0"/>
                <a:cs typeface="Courier New" pitchFamily="49" charset="0"/>
              </a:rPr>
              <a:t>Class</a:t>
            </a:r>
            <a:r>
              <a:rPr lang="bg-BG" sz="2800" dirty="0">
                <a:solidFill>
                  <a:srgbClr val="2C8C8C"/>
                </a:solidFill>
                <a:latin typeface="Courier New" pitchFamily="49" charset="0"/>
                <a:cs typeface="Courier New" pitchFamily="49" charset="0"/>
              </a:rPr>
              <a:t> </a:t>
            </a:r>
            <a:r>
              <a:rPr lang="en-US" sz="2800" dirty="0" err="1">
                <a:solidFill>
                  <a:srgbClr val="000000"/>
                </a:solidFill>
                <a:latin typeface="Courier New" pitchFamily="49" charset="0"/>
                <a:cs typeface="Courier New" pitchFamily="49" charset="0"/>
              </a:rPr>
              <a:t>sb</a:t>
            </a:r>
            <a:r>
              <a:rPr lang="bg-BG" sz="2800" dirty="0" err="1">
                <a:solidFill>
                  <a:srgbClr val="000000"/>
                </a:solidFill>
                <a:latin typeface="Courier New" pitchFamily="49" charset="0"/>
                <a:cs typeface="Courier New" pitchFamily="49" charset="0"/>
              </a:rPr>
              <a:t>Class</a:t>
            </a:r>
            <a:r>
              <a:rPr lang="bg-BG" sz="2800" dirty="0">
                <a:solidFill>
                  <a:srgbClr val="000000"/>
                </a:solidFill>
                <a:latin typeface="Courier New" pitchFamily="49" charset="0"/>
                <a:cs typeface="Courier New" pitchFamily="49" charset="0"/>
              </a:rPr>
              <a:t> = </a:t>
            </a:r>
            <a:r>
              <a:rPr lang="en-US" sz="2800" dirty="0" err="1">
                <a:solidFill>
                  <a:srgbClr val="2C8C8C"/>
                </a:solidFill>
                <a:latin typeface="Courier New" pitchFamily="49" charset="0"/>
                <a:cs typeface="Courier New" pitchFamily="49" charset="0"/>
              </a:rPr>
              <a:t>StringBuilder</a:t>
            </a:r>
            <a:r>
              <a:rPr lang="bg-BG" sz="2800" dirty="0">
                <a:solidFill>
                  <a:srgbClr val="000000"/>
                </a:solidFill>
                <a:latin typeface="Courier New" pitchFamily="49" charset="0"/>
                <a:cs typeface="Courier New" pitchFamily="49" charset="0"/>
              </a:rPr>
              <a:t>.</a:t>
            </a:r>
            <a:r>
              <a:rPr lang="bg-BG" sz="2800" b="1" dirty="0" err="1">
                <a:solidFill>
                  <a:srgbClr val="000080"/>
                </a:solidFill>
                <a:latin typeface="Courier New" pitchFamily="49" charset="0"/>
                <a:cs typeface="Courier New" pitchFamily="49" charset="0"/>
              </a:rPr>
              <a:t>class</a:t>
            </a:r>
            <a:r>
              <a:rPr lang="bg-BG" sz="2800" dirty="0">
                <a:solidFill>
                  <a:srgbClr val="000000"/>
                </a:solidFill>
                <a:latin typeface="Courier New" pitchFamily="49" charset="0"/>
                <a:cs typeface="Courier New" pitchFamily="49" charset="0"/>
              </a:rPr>
              <a:t>;</a:t>
            </a:r>
            <a:endParaRPr lang="bg-BG" sz="3200" dirty="0">
              <a:solidFill>
                <a:schemeClr val="tx1"/>
              </a:solidFill>
              <a:latin typeface="Arial" pitchFamily="34" charset="0"/>
              <a:cs typeface="Arial" pitchFamily="34" charset="0"/>
            </a:endParaRPr>
          </a:p>
        </p:txBody>
      </p:sp>
      <p:sp>
        <p:nvSpPr>
          <p:cNvPr id="9" name="TextBox 8"/>
          <p:cNvSpPr txBox="1"/>
          <p:nvPr/>
        </p:nvSpPr>
        <p:spPr>
          <a:xfrm>
            <a:off x="3822319" y="2053835"/>
            <a:ext cx="7484173" cy="600164"/>
          </a:xfrm>
          <a:prstGeom prst="rect">
            <a:avLst/>
          </a:prstGeom>
          <a:noFill/>
        </p:spPr>
        <p:txBody>
          <a:bodyPr wrap="square" rtlCol="0">
            <a:spAutoFit/>
          </a:bodyPr>
          <a:lstStyle/>
          <a:p>
            <a:pPr lvl="0" defTabSz="914400" eaLnBrk="0" fontAlgn="base" hangingPunct="0">
              <a:spcBef>
                <a:spcPct val="0"/>
              </a:spcBef>
              <a:spcAft>
                <a:spcPct val="0"/>
              </a:spcAft>
            </a:pPr>
            <a:endParaRPr lang="en-US" altLang="en-US" sz="6600" dirty="0">
              <a:latin typeface="Arial" panose="020B0604020202020204" pitchFamily="34" charset="0"/>
            </a:endParaRPr>
          </a:p>
        </p:txBody>
      </p:sp>
      <p:sp>
        <p:nvSpPr>
          <p:cNvPr id="12" name="Rectangle 11"/>
          <p:cNvSpPr/>
          <p:nvPr/>
        </p:nvSpPr>
        <p:spPr>
          <a:xfrm>
            <a:off x="531812" y="5029200"/>
            <a:ext cx="10972800" cy="990600"/>
          </a:xfrm>
          <a:prstGeom prst="rect">
            <a:avLst/>
          </a:prstGeom>
          <a:solidFill>
            <a:schemeClr val="tx1"/>
          </a:solidFill>
          <a:ln>
            <a:noFill/>
          </a:ln>
          <a:effectLst>
            <a:innerShdw blurRad="876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914400" fontAlgn="base">
              <a:spcBef>
                <a:spcPct val="0"/>
              </a:spcBef>
              <a:spcAft>
                <a:spcPct val="0"/>
              </a:spcAft>
            </a:pPr>
            <a:r>
              <a:rPr lang="en-US" sz="2800" dirty="0">
                <a:solidFill>
                  <a:schemeClr val="bg1"/>
                </a:solidFill>
                <a:latin typeface="Courier New" pitchFamily="49" charset="0"/>
                <a:cs typeface="Courier New" pitchFamily="49" charset="0"/>
              </a:rPr>
              <a:t>… =</a:t>
            </a:r>
            <a:r>
              <a:rPr lang="en-US" sz="2800" dirty="0">
                <a:solidFill>
                  <a:srgbClr val="2C8C8C"/>
                </a:solidFill>
                <a:latin typeface="Courier New" pitchFamily="49" charset="0"/>
                <a:cs typeface="Courier New" pitchFamily="49" charset="0"/>
              </a:rPr>
              <a:t> </a:t>
            </a:r>
            <a:r>
              <a:rPr lang="bg-BG" sz="2800" dirty="0" err="1">
                <a:solidFill>
                  <a:srgbClr val="2C8C8C"/>
                </a:solidFill>
                <a:latin typeface="Courier New" pitchFamily="49" charset="0"/>
                <a:cs typeface="Courier New" pitchFamily="49" charset="0"/>
              </a:rPr>
              <a:t>Class</a:t>
            </a:r>
            <a:r>
              <a:rPr lang="bg-BG" sz="2800" dirty="0">
                <a:solidFill>
                  <a:srgbClr val="000000"/>
                </a:solidFill>
                <a:latin typeface="Courier New" pitchFamily="49" charset="0"/>
                <a:cs typeface="Courier New" pitchFamily="49" charset="0"/>
              </a:rPr>
              <a:t>.</a:t>
            </a:r>
            <a:r>
              <a:rPr lang="bg-BG" sz="2800" i="1" dirty="0" err="1">
                <a:solidFill>
                  <a:srgbClr val="000000"/>
                </a:solidFill>
                <a:latin typeface="Courier New" pitchFamily="49" charset="0"/>
                <a:cs typeface="Courier New" pitchFamily="49" charset="0"/>
              </a:rPr>
              <a:t>forName</a:t>
            </a:r>
            <a:r>
              <a:rPr lang="bg-BG" sz="2800" dirty="0">
                <a:solidFill>
                  <a:srgbClr val="000000"/>
                </a:solidFill>
                <a:latin typeface="Courier New" pitchFamily="49" charset="0"/>
                <a:cs typeface="Courier New" pitchFamily="49" charset="0"/>
              </a:rPr>
              <a:t>(</a:t>
            </a:r>
            <a:r>
              <a:rPr lang="bg-BG" sz="2800" b="1" dirty="0">
                <a:solidFill>
                  <a:srgbClr val="008000"/>
                </a:solidFill>
                <a:latin typeface="Courier New" pitchFamily="49" charset="0"/>
                <a:cs typeface="Courier New" pitchFamily="49" charset="0"/>
              </a:rPr>
              <a:t>"</a:t>
            </a:r>
            <a:r>
              <a:rPr lang="en-US" sz="2800" b="1" dirty="0" err="1">
                <a:solidFill>
                  <a:srgbClr val="008000"/>
                </a:solidFill>
                <a:latin typeface="Courier New" pitchFamily="49" charset="0"/>
                <a:cs typeface="Courier New" pitchFamily="49" charset="0"/>
              </a:rPr>
              <a:t>java.lang.StringBuilder</a:t>
            </a:r>
            <a:r>
              <a:rPr lang="bg-BG" sz="2800" b="1" dirty="0">
                <a:solidFill>
                  <a:srgbClr val="008000"/>
                </a:solidFill>
                <a:latin typeface="Courier New" pitchFamily="49" charset="0"/>
                <a:cs typeface="Courier New" pitchFamily="49" charset="0"/>
              </a:rPr>
              <a:t>"</a:t>
            </a:r>
            <a:r>
              <a:rPr lang="bg-BG" sz="2800" dirty="0">
                <a:solidFill>
                  <a:srgbClr val="000000"/>
                </a:solidFill>
                <a:latin typeface="Courier New" pitchFamily="49" charset="0"/>
                <a:cs typeface="Courier New" pitchFamily="49" charset="0"/>
              </a:rPr>
              <a:t>);</a:t>
            </a:r>
            <a:endParaRPr lang="bg-BG" sz="3200" dirty="0">
              <a:solidFill>
                <a:schemeClr val="tx1"/>
              </a:solidFill>
              <a:latin typeface="Arial" pitchFamily="34" charset="0"/>
              <a:cs typeface="Arial" pitchFamily="34" charset="0"/>
            </a:endParaRPr>
          </a:p>
        </p:txBody>
      </p:sp>
    </p:spTree>
    <p:extLst>
      <p:ext uri="{BB962C8B-B14F-4D97-AF65-F5344CB8AC3E}">
        <p14:creationId xmlns:p14="http://schemas.microsoft.com/office/powerpoint/2010/main" xmlns="" val="525162842"/>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3603" name="Rectangle 3"/>
          <p:cNvSpPr>
            <a:spLocks noGrp="1" noChangeArrowheads="1"/>
          </p:cNvSpPr>
          <p:nvPr>
            <p:ph idx="1"/>
          </p:nvPr>
        </p:nvSpPr>
        <p:spPr>
          <a:xfrm>
            <a:off x="150812" y="152400"/>
            <a:ext cx="11804822" cy="5570355"/>
          </a:xfrm>
          <a:prstGeom prst="rect">
            <a:avLst/>
          </a:prstGeom>
        </p:spPr>
        <p:txBody>
          <a:bodyPr anchor="ctr"/>
          <a:lstStyle/>
          <a:p>
            <a:pPr marL="0" indent="0" algn="ctr">
              <a:lnSpc>
                <a:spcPct val="100000"/>
              </a:lnSpc>
              <a:buNone/>
              <a:defRPr/>
            </a:pPr>
            <a:endParaRPr lang="en-US" dirty="0">
              <a:latin typeface="+mn-lt"/>
              <a:ea typeface="+mn-ea"/>
              <a:cs typeface="+mn-cs"/>
            </a:endParaRPr>
          </a:p>
          <a:p>
            <a:pPr marL="0" indent="0" algn="ctr">
              <a:lnSpc>
                <a:spcPct val="100000"/>
              </a:lnSpc>
              <a:buNone/>
              <a:defRPr/>
            </a:pPr>
            <a:endParaRPr lang="en-US" dirty="0">
              <a:latin typeface="+mn-lt"/>
              <a:ea typeface="+mn-ea"/>
              <a:cs typeface="+mn-cs"/>
            </a:endParaRPr>
          </a:p>
          <a:p>
            <a:pPr marL="0" indent="0" algn="ctr">
              <a:lnSpc>
                <a:spcPct val="100000"/>
              </a:lnSpc>
              <a:buNone/>
              <a:defRPr/>
            </a:pPr>
            <a:r>
              <a:rPr lang="en-US" sz="3600" dirty="0" err="1">
                <a:solidFill>
                  <a:schemeClr val="tx2">
                    <a:lumMod val="75000"/>
                  </a:schemeClr>
                </a:solidFill>
              </a:rPr>
              <a:t>getName</a:t>
            </a:r>
            <a:r>
              <a:rPr lang="en-US" sz="3600" dirty="0">
                <a:solidFill>
                  <a:schemeClr val="tx2">
                    <a:lumMod val="75000"/>
                  </a:schemeClr>
                </a:solidFill>
              </a:rPr>
              <a:t>()</a:t>
            </a:r>
          </a:p>
          <a:p>
            <a:pPr marL="0" indent="0" algn="ctr">
              <a:lnSpc>
                <a:spcPct val="100000"/>
              </a:lnSpc>
              <a:buNone/>
              <a:defRPr/>
            </a:pPr>
            <a:r>
              <a:rPr lang="en-US" sz="3600" dirty="0"/>
              <a:t>vs</a:t>
            </a:r>
            <a:endParaRPr lang="en-US" sz="3600" dirty="0">
              <a:latin typeface="+mn-lt"/>
              <a:ea typeface="+mn-ea"/>
              <a:cs typeface="+mn-cs"/>
            </a:endParaRPr>
          </a:p>
          <a:p>
            <a:pPr marL="0" indent="0" algn="ctr">
              <a:lnSpc>
                <a:spcPct val="100000"/>
              </a:lnSpc>
              <a:buNone/>
              <a:defRPr/>
            </a:pPr>
            <a:r>
              <a:rPr lang="en-US" sz="3600" dirty="0" err="1">
                <a:solidFill>
                  <a:schemeClr val="tx2">
                    <a:lumMod val="75000"/>
                  </a:schemeClr>
                </a:solidFill>
              </a:rPr>
              <a:t>getSimpleName</a:t>
            </a:r>
            <a:r>
              <a:rPr lang="en-US" sz="3600" dirty="0">
                <a:solidFill>
                  <a:schemeClr val="tx2">
                    <a:lumMod val="75000"/>
                  </a:schemeClr>
                </a:solidFill>
              </a:rPr>
              <a:t>()</a:t>
            </a:r>
            <a:endParaRPr lang="en-US" sz="3600" dirty="0">
              <a:solidFill>
                <a:schemeClr val="tx2">
                  <a:lumMod val="75000"/>
                </a:schemeClr>
              </a:solidFill>
              <a:latin typeface="+mn-lt"/>
              <a:ea typeface="+mn-ea"/>
              <a:cs typeface="+mn-cs"/>
            </a:endParaRPr>
          </a:p>
        </p:txBody>
      </p:sp>
      <p:sp>
        <p:nvSpPr>
          <p:cNvPr id="793602" name="Rectangle 2"/>
          <p:cNvSpPr>
            <a:spLocks noGrp="1" noChangeArrowheads="1"/>
          </p:cNvSpPr>
          <p:nvPr>
            <p:ph type="title"/>
          </p:nvPr>
        </p:nvSpPr>
        <p:spPr>
          <a:prstGeom prst="rect">
            <a:avLst/>
          </a:prstGeom>
        </p:spPr>
        <p:txBody>
          <a:bodyPr anchor="ctr" anchorCtr="0"/>
          <a:lstStyle/>
          <a:p>
            <a:pPr>
              <a:lnSpc>
                <a:spcPts val="4000"/>
              </a:lnSpc>
              <a:defRPr/>
            </a:pPr>
            <a:r>
              <a:rPr lang="en-US" sz="4000" dirty="0"/>
              <a:t>Name of a Class</a:t>
            </a:r>
            <a:endParaRPr lang="bg-BG" sz="4000" dirty="0"/>
          </a:p>
        </p:txBody>
      </p:sp>
      <p:sp>
        <p:nvSpPr>
          <p:cNvPr id="3" name="Slide Number Placeholder 2"/>
          <p:cNvSpPr>
            <a:spLocks noGrp="1"/>
          </p:cNvSpPr>
          <p:nvPr>
            <p:ph type="sldNum" sz="quarter" idx="4"/>
          </p:nvPr>
        </p:nvSpPr>
        <p:spPr/>
        <p:txBody>
          <a:bodyPr/>
          <a:lstStyle/>
          <a:p>
            <a:fld id="{C014DD1E-5D91-48A3-AD6D-45FBA980D106}" type="slidenum">
              <a:rPr lang="en-US" smtClean="0"/>
              <a:pPr/>
              <a:t>11</a:t>
            </a:fld>
            <a:endParaRPr lang="en-US" dirty="0"/>
          </a:p>
        </p:txBody>
      </p:sp>
    </p:spTree>
    <p:extLst>
      <p:ext uri="{BB962C8B-B14F-4D97-AF65-F5344CB8AC3E}">
        <p14:creationId xmlns:p14="http://schemas.microsoft.com/office/powerpoint/2010/main" xmlns="" val="3312300156"/>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3602" name="Rectangle 2"/>
          <p:cNvSpPr>
            <a:spLocks noGrp="1" noChangeArrowheads="1"/>
          </p:cNvSpPr>
          <p:nvPr>
            <p:ph type="title"/>
          </p:nvPr>
        </p:nvSpPr>
        <p:spPr>
          <a:prstGeom prst="rect">
            <a:avLst/>
          </a:prstGeom>
        </p:spPr>
        <p:txBody>
          <a:bodyPr anchor="ctr" anchorCtr="0"/>
          <a:lstStyle/>
          <a:p>
            <a:pPr>
              <a:lnSpc>
                <a:spcPts val="4000"/>
              </a:lnSpc>
              <a:defRPr/>
            </a:pPr>
            <a:r>
              <a:rPr lang="en-US" dirty="0"/>
              <a:t>Base Class and Interfaces</a:t>
            </a:r>
            <a:endParaRPr lang="bg-BG" sz="4000" dirty="0"/>
          </a:p>
        </p:txBody>
      </p:sp>
      <p:sp>
        <p:nvSpPr>
          <p:cNvPr id="3" name="Slide Number Placeholder 2"/>
          <p:cNvSpPr>
            <a:spLocks noGrp="1"/>
          </p:cNvSpPr>
          <p:nvPr>
            <p:ph type="sldNum" sz="quarter" idx="4"/>
          </p:nvPr>
        </p:nvSpPr>
        <p:spPr/>
        <p:txBody>
          <a:bodyPr/>
          <a:lstStyle/>
          <a:p>
            <a:fld id="{C014DD1E-5D91-48A3-AD6D-45FBA980D106}" type="slidenum">
              <a:rPr lang="en-US" smtClean="0"/>
              <a:pPr/>
              <a:t>12</a:t>
            </a:fld>
            <a:endParaRPr lang="en-US" dirty="0"/>
          </a:p>
        </p:txBody>
      </p:sp>
      <p:sp>
        <p:nvSpPr>
          <p:cNvPr id="5" name="Rectangle 4"/>
          <p:cNvSpPr/>
          <p:nvPr/>
        </p:nvSpPr>
        <p:spPr>
          <a:xfrm>
            <a:off x="2132012" y="1752600"/>
            <a:ext cx="7772400" cy="1600200"/>
          </a:xfrm>
          <a:prstGeom prst="rect">
            <a:avLst/>
          </a:prstGeom>
          <a:solidFill>
            <a:schemeClr val="tx1"/>
          </a:solidFill>
          <a:ln>
            <a:noFill/>
          </a:ln>
          <a:effectLst>
            <a:innerShdw blurRad="876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eaLnBrk="0" fontAlgn="base" hangingPunct="0">
              <a:spcBef>
                <a:spcPct val="0"/>
              </a:spcBef>
              <a:spcAft>
                <a:spcPct val="0"/>
              </a:spcAft>
            </a:pPr>
            <a:r>
              <a:rPr lang="en-US" sz="2800" dirty="0">
                <a:solidFill>
                  <a:srgbClr val="2C8C8C"/>
                </a:solidFill>
                <a:latin typeface="Courier New" pitchFamily="49" charset="0"/>
                <a:cs typeface="Courier New" pitchFamily="49" charset="0"/>
              </a:rPr>
              <a:t> </a:t>
            </a:r>
            <a:r>
              <a:rPr lang="bg-BG" sz="2800" dirty="0" err="1">
                <a:solidFill>
                  <a:srgbClr val="2C8C8C"/>
                </a:solidFill>
                <a:latin typeface="Courier New" pitchFamily="49" charset="0"/>
                <a:cs typeface="Courier New" pitchFamily="49" charset="0"/>
              </a:rPr>
              <a:t>Class</a:t>
            </a:r>
            <a:r>
              <a:rPr lang="bg-BG" sz="2800" dirty="0">
                <a:solidFill>
                  <a:srgbClr val="2C8C8C"/>
                </a:solidFill>
                <a:latin typeface="Courier New" pitchFamily="49" charset="0"/>
                <a:cs typeface="Courier New" pitchFamily="49" charset="0"/>
              </a:rPr>
              <a:t> </a:t>
            </a:r>
            <a:r>
              <a:rPr lang="en-US" sz="2800" dirty="0" err="1">
                <a:solidFill>
                  <a:srgbClr val="000000"/>
                </a:solidFill>
                <a:latin typeface="Courier New" pitchFamily="49" charset="0"/>
                <a:cs typeface="Courier New" pitchFamily="49" charset="0"/>
              </a:rPr>
              <a:t>baseClass</a:t>
            </a:r>
            <a:r>
              <a:rPr lang="bg-BG" sz="2800" dirty="0">
                <a:solidFill>
                  <a:srgbClr val="000000"/>
                </a:solidFill>
                <a:latin typeface="Courier New" pitchFamily="49" charset="0"/>
                <a:cs typeface="Courier New" pitchFamily="49" charset="0"/>
              </a:rPr>
              <a:t> =</a:t>
            </a:r>
            <a:r>
              <a:rPr lang="en-US" sz="2800" dirty="0">
                <a:solidFill>
                  <a:srgbClr val="000000"/>
                </a:solidFill>
                <a:latin typeface="Courier New" pitchFamily="49" charset="0"/>
                <a:cs typeface="Courier New" pitchFamily="49" charset="0"/>
              </a:rPr>
              <a:t> 	</a:t>
            </a:r>
            <a:r>
              <a:rPr lang="en-US" sz="2800" dirty="0" err="1">
                <a:solidFill>
                  <a:srgbClr val="000000"/>
                </a:solidFill>
                <a:latin typeface="Courier New" pitchFamily="49" charset="0"/>
                <a:cs typeface="Courier New" pitchFamily="49" charset="0"/>
              </a:rPr>
              <a:t>testClass.getSuperclass</a:t>
            </a:r>
            <a:r>
              <a:rPr lang="en-US" sz="2800" dirty="0">
                <a:solidFill>
                  <a:srgbClr val="000000"/>
                </a:solidFill>
                <a:latin typeface="Courier New" pitchFamily="49" charset="0"/>
                <a:cs typeface="Courier New" pitchFamily="49" charset="0"/>
              </a:rPr>
              <a:t>();</a:t>
            </a:r>
            <a:endParaRPr lang="bg-BG" sz="3200" dirty="0">
              <a:solidFill>
                <a:schemeClr val="tx1"/>
              </a:solidFill>
              <a:latin typeface="Arial" pitchFamily="34" charset="0"/>
              <a:cs typeface="Arial" pitchFamily="34" charset="0"/>
            </a:endParaRPr>
          </a:p>
        </p:txBody>
      </p:sp>
      <p:sp>
        <p:nvSpPr>
          <p:cNvPr id="6" name="Rectangle 5"/>
          <p:cNvSpPr/>
          <p:nvPr/>
        </p:nvSpPr>
        <p:spPr>
          <a:xfrm>
            <a:off x="2132012" y="3886200"/>
            <a:ext cx="7772400" cy="1447800"/>
          </a:xfrm>
          <a:prstGeom prst="rect">
            <a:avLst/>
          </a:prstGeom>
          <a:solidFill>
            <a:schemeClr val="tx1"/>
          </a:solidFill>
          <a:ln>
            <a:noFill/>
          </a:ln>
          <a:effectLst>
            <a:innerShdw blurRad="876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eaLnBrk="0" fontAlgn="base" hangingPunct="0">
              <a:spcBef>
                <a:spcPct val="0"/>
              </a:spcBef>
              <a:spcAft>
                <a:spcPct val="0"/>
              </a:spcAft>
            </a:pPr>
            <a:r>
              <a:rPr lang="en-US" sz="2800" dirty="0">
                <a:solidFill>
                  <a:srgbClr val="2C8C8C"/>
                </a:solidFill>
                <a:latin typeface="Courier New" pitchFamily="49" charset="0"/>
                <a:cs typeface="Courier New" pitchFamily="49" charset="0"/>
              </a:rPr>
              <a:t> </a:t>
            </a:r>
            <a:r>
              <a:rPr lang="bg-BG" sz="2800" dirty="0" err="1">
                <a:solidFill>
                  <a:srgbClr val="2C8C8C"/>
                </a:solidFill>
                <a:latin typeface="Courier New" pitchFamily="49" charset="0"/>
                <a:cs typeface="Courier New" pitchFamily="49" charset="0"/>
              </a:rPr>
              <a:t>Class</a:t>
            </a:r>
            <a:r>
              <a:rPr lang="en-US" sz="2800" dirty="0">
                <a:solidFill>
                  <a:schemeClr val="bg1"/>
                </a:solidFill>
                <a:latin typeface="Courier New" pitchFamily="49" charset="0"/>
                <a:cs typeface="Courier New" pitchFamily="49" charset="0"/>
              </a:rPr>
              <a:t>[]</a:t>
            </a:r>
            <a:r>
              <a:rPr lang="bg-BG" sz="2800" dirty="0">
                <a:solidFill>
                  <a:srgbClr val="2C8C8C"/>
                </a:solidFill>
                <a:latin typeface="Courier New" pitchFamily="49" charset="0"/>
                <a:cs typeface="Courier New" pitchFamily="49" charset="0"/>
              </a:rPr>
              <a:t> </a:t>
            </a:r>
            <a:r>
              <a:rPr lang="en-US" sz="2800" dirty="0">
                <a:solidFill>
                  <a:srgbClr val="000000"/>
                </a:solidFill>
                <a:latin typeface="Courier New" pitchFamily="49" charset="0"/>
                <a:cs typeface="Courier New" pitchFamily="49" charset="0"/>
              </a:rPr>
              <a:t>interfaces</a:t>
            </a:r>
            <a:r>
              <a:rPr lang="bg-BG" sz="2800" dirty="0">
                <a:solidFill>
                  <a:srgbClr val="000000"/>
                </a:solidFill>
                <a:latin typeface="Courier New" pitchFamily="49" charset="0"/>
                <a:cs typeface="Courier New" pitchFamily="49" charset="0"/>
              </a:rPr>
              <a:t> =</a:t>
            </a:r>
            <a:r>
              <a:rPr lang="en-US" sz="2800" dirty="0">
                <a:solidFill>
                  <a:srgbClr val="000000"/>
                </a:solidFill>
                <a:latin typeface="Courier New" pitchFamily="49" charset="0"/>
                <a:cs typeface="Courier New" pitchFamily="49" charset="0"/>
              </a:rPr>
              <a:t> 	</a:t>
            </a:r>
            <a:r>
              <a:rPr lang="en-US" sz="2800" dirty="0" err="1">
                <a:solidFill>
                  <a:srgbClr val="000000"/>
                </a:solidFill>
                <a:latin typeface="Courier New" pitchFamily="49" charset="0"/>
                <a:cs typeface="Courier New" pitchFamily="49" charset="0"/>
              </a:rPr>
              <a:t>testClass.getInterfaces</a:t>
            </a:r>
            <a:r>
              <a:rPr lang="en-US" sz="2800" dirty="0">
                <a:solidFill>
                  <a:srgbClr val="000000"/>
                </a:solidFill>
                <a:latin typeface="Courier New" pitchFamily="49" charset="0"/>
                <a:cs typeface="Courier New" pitchFamily="49" charset="0"/>
              </a:rPr>
              <a:t>();</a:t>
            </a:r>
            <a:endParaRPr lang="bg-BG" sz="3200" dirty="0">
              <a:solidFill>
                <a:schemeClr val="tx1"/>
              </a:solidFill>
              <a:latin typeface="Arial" pitchFamily="34" charset="0"/>
              <a:cs typeface="Arial" pitchFamily="34" charset="0"/>
            </a:endParaRPr>
          </a:p>
        </p:txBody>
      </p:sp>
    </p:spTree>
    <p:extLst>
      <p:ext uri="{BB962C8B-B14F-4D97-AF65-F5344CB8AC3E}">
        <p14:creationId xmlns:p14="http://schemas.microsoft.com/office/powerpoint/2010/main" xmlns="" val="3312300156"/>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3602" name="Rectangle 2"/>
          <p:cNvSpPr>
            <a:spLocks noGrp="1" noChangeArrowheads="1"/>
          </p:cNvSpPr>
          <p:nvPr>
            <p:ph type="title"/>
          </p:nvPr>
        </p:nvSpPr>
        <p:spPr>
          <a:prstGeom prst="rect">
            <a:avLst/>
          </a:prstGeom>
        </p:spPr>
        <p:txBody>
          <a:bodyPr anchor="ctr" anchorCtr="0"/>
          <a:lstStyle/>
          <a:p>
            <a:pPr>
              <a:lnSpc>
                <a:spcPts val="4000"/>
              </a:lnSpc>
              <a:defRPr/>
            </a:pPr>
            <a:r>
              <a:rPr lang="en-US" dirty="0"/>
              <a:t>New Instance</a:t>
            </a:r>
            <a:endParaRPr lang="bg-BG" sz="4000" dirty="0"/>
          </a:p>
        </p:txBody>
      </p:sp>
      <p:sp>
        <p:nvSpPr>
          <p:cNvPr id="3" name="Slide Number Placeholder 2"/>
          <p:cNvSpPr>
            <a:spLocks noGrp="1"/>
          </p:cNvSpPr>
          <p:nvPr>
            <p:ph type="sldNum" sz="quarter" idx="4"/>
          </p:nvPr>
        </p:nvSpPr>
        <p:spPr/>
        <p:txBody>
          <a:bodyPr/>
          <a:lstStyle/>
          <a:p>
            <a:fld id="{C014DD1E-5D91-48A3-AD6D-45FBA980D106}" type="slidenum">
              <a:rPr lang="en-US" smtClean="0"/>
              <a:pPr/>
              <a:t>13</a:t>
            </a:fld>
            <a:endParaRPr lang="en-US" dirty="0"/>
          </a:p>
        </p:txBody>
      </p:sp>
      <p:sp>
        <p:nvSpPr>
          <p:cNvPr id="5" name="Rectangle 4"/>
          <p:cNvSpPr/>
          <p:nvPr/>
        </p:nvSpPr>
        <p:spPr>
          <a:xfrm>
            <a:off x="531812" y="2667000"/>
            <a:ext cx="10972800" cy="1905000"/>
          </a:xfrm>
          <a:prstGeom prst="rect">
            <a:avLst/>
          </a:prstGeom>
          <a:solidFill>
            <a:schemeClr val="tx1"/>
          </a:solidFill>
          <a:ln>
            <a:noFill/>
          </a:ln>
          <a:effectLst>
            <a:innerShdw blurRad="876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defTabSz="914400" fontAlgn="base">
              <a:spcBef>
                <a:spcPct val="0"/>
              </a:spcBef>
              <a:spcAft>
                <a:spcPct val="0"/>
              </a:spcAft>
            </a:pPr>
            <a:r>
              <a:rPr lang="en-US" sz="2800" dirty="0">
                <a:solidFill>
                  <a:srgbClr val="000000"/>
                </a:solidFill>
                <a:latin typeface="Courier New" pitchFamily="49" charset="0"/>
                <a:cs typeface="Courier New" pitchFamily="49" charset="0"/>
              </a:rPr>
              <a:t> </a:t>
            </a:r>
            <a:r>
              <a:rPr lang="bg-BG" sz="2800" dirty="0" err="1">
                <a:solidFill>
                  <a:srgbClr val="000000"/>
                </a:solidFill>
                <a:latin typeface="Courier New" pitchFamily="49" charset="0"/>
                <a:cs typeface="Courier New" pitchFamily="49" charset="0"/>
              </a:rPr>
              <a:t>StringBuilder</a:t>
            </a:r>
            <a:r>
              <a:rPr lang="bg-BG" sz="2800" dirty="0">
                <a:solidFill>
                  <a:srgbClr val="000000"/>
                </a:solidFill>
                <a:latin typeface="Courier New" pitchFamily="49" charset="0"/>
                <a:cs typeface="Courier New" pitchFamily="49" charset="0"/>
              </a:rPr>
              <a:t> </a:t>
            </a:r>
            <a:r>
              <a:rPr lang="bg-BG" sz="2800" dirty="0" err="1">
                <a:solidFill>
                  <a:srgbClr val="000000"/>
                </a:solidFill>
                <a:latin typeface="Courier New" pitchFamily="49" charset="0"/>
                <a:cs typeface="Courier New" pitchFamily="49" charset="0"/>
              </a:rPr>
              <a:t>builder</a:t>
            </a:r>
            <a:r>
              <a:rPr lang="bg-BG" sz="2800" dirty="0">
                <a:solidFill>
                  <a:srgbClr val="000000"/>
                </a:solidFill>
                <a:latin typeface="Courier New" pitchFamily="49" charset="0"/>
                <a:cs typeface="Courier New" pitchFamily="49" charset="0"/>
              </a:rPr>
              <a:t> = (</a:t>
            </a:r>
            <a:r>
              <a:rPr lang="bg-BG" sz="2800" dirty="0" err="1">
                <a:solidFill>
                  <a:srgbClr val="000000"/>
                </a:solidFill>
                <a:latin typeface="Courier New" pitchFamily="49" charset="0"/>
                <a:cs typeface="Courier New" pitchFamily="49" charset="0"/>
              </a:rPr>
              <a:t>StringBuilder</a:t>
            </a:r>
            <a:r>
              <a:rPr lang="bg-BG" sz="2800" dirty="0">
                <a:solidFill>
                  <a:srgbClr val="000000"/>
                </a:solidFill>
                <a:latin typeface="Courier New" pitchFamily="49" charset="0"/>
                <a:cs typeface="Courier New" pitchFamily="49" charset="0"/>
              </a:rPr>
              <a:t>)  </a:t>
            </a:r>
            <a:r>
              <a:rPr lang="en-US" sz="2800" dirty="0">
                <a:solidFill>
                  <a:srgbClr val="000000"/>
                </a:solidFill>
                <a:latin typeface="Courier New" pitchFamily="49" charset="0"/>
                <a:cs typeface="Courier New" pitchFamily="49" charset="0"/>
              </a:rPr>
              <a:t>	</a:t>
            </a:r>
            <a:r>
              <a:rPr lang="bg-BG" sz="2800" dirty="0" err="1">
                <a:solidFill>
                  <a:srgbClr val="2C8C8C"/>
                </a:solidFill>
                <a:latin typeface="Courier New" pitchFamily="49" charset="0"/>
                <a:cs typeface="Courier New" pitchFamily="49" charset="0"/>
              </a:rPr>
              <a:t>Class</a:t>
            </a:r>
            <a:r>
              <a:rPr lang="bg-BG" sz="2800" dirty="0">
                <a:solidFill>
                  <a:srgbClr val="000000"/>
                </a:solidFill>
                <a:latin typeface="Courier New" pitchFamily="49" charset="0"/>
                <a:cs typeface="Courier New" pitchFamily="49" charset="0"/>
              </a:rPr>
              <a:t>.</a:t>
            </a:r>
            <a:r>
              <a:rPr lang="bg-BG" sz="2800" i="1" dirty="0" err="1">
                <a:solidFill>
                  <a:srgbClr val="000000"/>
                </a:solidFill>
                <a:latin typeface="Courier New" pitchFamily="49" charset="0"/>
                <a:cs typeface="Courier New" pitchFamily="49" charset="0"/>
              </a:rPr>
              <a:t>forName</a:t>
            </a:r>
            <a:r>
              <a:rPr lang="bg-BG" sz="2800" dirty="0">
                <a:solidFill>
                  <a:srgbClr val="000000"/>
                </a:solidFill>
                <a:latin typeface="Courier New" pitchFamily="49" charset="0"/>
                <a:cs typeface="Courier New" pitchFamily="49" charset="0"/>
              </a:rPr>
              <a:t>(</a:t>
            </a:r>
            <a:r>
              <a:rPr lang="bg-BG" sz="2800" b="1" dirty="0">
                <a:solidFill>
                  <a:srgbClr val="008000"/>
                </a:solidFill>
                <a:latin typeface="Courier New" pitchFamily="49" charset="0"/>
                <a:cs typeface="Courier New" pitchFamily="49" charset="0"/>
              </a:rPr>
              <a:t>"</a:t>
            </a:r>
            <a:r>
              <a:rPr lang="bg-BG" sz="2800" b="1" dirty="0" err="1">
                <a:solidFill>
                  <a:srgbClr val="008000"/>
                </a:solidFill>
                <a:latin typeface="Courier New" pitchFamily="49" charset="0"/>
                <a:cs typeface="Courier New" pitchFamily="49" charset="0"/>
              </a:rPr>
              <a:t>java</a:t>
            </a:r>
            <a:r>
              <a:rPr lang="bg-BG" sz="2800" b="1" dirty="0">
                <a:solidFill>
                  <a:srgbClr val="008000"/>
                </a:solidFill>
                <a:latin typeface="Courier New" pitchFamily="49" charset="0"/>
                <a:cs typeface="Courier New" pitchFamily="49" charset="0"/>
              </a:rPr>
              <a:t>.</a:t>
            </a:r>
            <a:r>
              <a:rPr lang="bg-BG" sz="2800" b="1" dirty="0" err="1">
                <a:solidFill>
                  <a:srgbClr val="008000"/>
                </a:solidFill>
                <a:latin typeface="Courier New" pitchFamily="49" charset="0"/>
                <a:cs typeface="Courier New" pitchFamily="49" charset="0"/>
              </a:rPr>
              <a:t>lang</a:t>
            </a:r>
            <a:r>
              <a:rPr lang="bg-BG" sz="2800" b="1" dirty="0">
                <a:solidFill>
                  <a:srgbClr val="008000"/>
                </a:solidFill>
                <a:latin typeface="Courier New" pitchFamily="49" charset="0"/>
                <a:cs typeface="Courier New" pitchFamily="49" charset="0"/>
              </a:rPr>
              <a:t>.</a:t>
            </a:r>
            <a:r>
              <a:rPr lang="bg-BG" sz="2800" b="1" dirty="0" err="1">
                <a:solidFill>
                  <a:srgbClr val="008000"/>
                </a:solidFill>
                <a:latin typeface="Courier New" pitchFamily="49" charset="0"/>
                <a:cs typeface="Courier New" pitchFamily="49" charset="0"/>
              </a:rPr>
              <a:t>StringBuilder</a:t>
            </a:r>
            <a:r>
              <a:rPr lang="bg-BG" sz="2800" b="1" dirty="0">
                <a:solidFill>
                  <a:srgbClr val="008000"/>
                </a:solidFill>
                <a:latin typeface="Courier New" pitchFamily="49" charset="0"/>
                <a:cs typeface="Courier New" pitchFamily="49" charset="0"/>
              </a:rPr>
              <a:t>"</a:t>
            </a:r>
            <a:r>
              <a:rPr lang="bg-BG" sz="2800" dirty="0">
                <a:solidFill>
                  <a:srgbClr val="000000"/>
                </a:solidFill>
                <a:latin typeface="Courier New" pitchFamily="49" charset="0"/>
                <a:cs typeface="Courier New" pitchFamily="49" charset="0"/>
              </a:rPr>
              <a:t>)</a:t>
            </a:r>
            <a:endParaRPr lang="en-US" sz="2800" dirty="0">
              <a:solidFill>
                <a:srgbClr val="000000"/>
              </a:solidFill>
              <a:latin typeface="Courier New" pitchFamily="49" charset="0"/>
              <a:cs typeface="Courier New" pitchFamily="49" charset="0"/>
            </a:endParaRPr>
          </a:p>
          <a:p>
            <a:pPr lvl="0" defTabSz="914400" fontAlgn="base">
              <a:spcBef>
                <a:spcPct val="0"/>
              </a:spcBef>
              <a:spcAft>
                <a:spcPct val="0"/>
              </a:spcAft>
            </a:pPr>
            <a:r>
              <a:rPr lang="en-US" sz="2800" dirty="0">
                <a:solidFill>
                  <a:srgbClr val="000000"/>
                </a:solidFill>
                <a:latin typeface="Courier New" pitchFamily="49" charset="0"/>
                <a:cs typeface="Courier New" pitchFamily="49" charset="0"/>
              </a:rPr>
              <a:t>	</a:t>
            </a:r>
            <a:r>
              <a:rPr lang="bg-BG" sz="2800" dirty="0">
                <a:solidFill>
                  <a:srgbClr val="000000"/>
                </a:solidFill>
                <a:latin typeface="Courier New" pitchFamily="49" charset="0"/>
                <a:cs typeface="Courier New" pitchFamily="49" charset="0"/>
              </a:rPr>
              <a:t>.newInstance();</a:t>
            </a:r>
            <a:endParaRPr lang="bg-BG" sz="3600" dirty="0">
              <a:solidFill>
                <a:schemeClr val="tx1"/>
              </a:solidFill>
              <a:latin typeface="Arial" pitchFamily="34" charset="0"/>
              <a:cs typeface="Arial" pitchFamily="34" charset="0"/>
            </a:endParaRPr>
          </a:p>
        </p:txBody>
      </p:sp>
    </p:spTree>
    <p:extLst>
      <p:ext uri="{BB962C8B-B14F-4D97-AF65-F5344CB8AC3E}">
        <p14:creationId xmlns:p14="http://schemas.microsoft.com/office/powerpoint/2010/main" xmlns="" val="3312300156"/>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0" y="0"/>
            <a:ext cx="12188825" cy="6858000"/>
          </a:xfrm>
          <a:prstGeom prst="rect">
            <a:avLst/>
          </a:prstGeom>
          <a:blipFill dpi="0" rotWithShape="1">
            <a:blip r:embed="rId3" cstate="print">
              <a:alphaModFix amt="5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3" name="Slide Number Placeholder 2"/>
          <p:cNvSpPr>
            <a:spLocks noGrp="1"/>
          </p:cNvSpPr>
          <p:nvPr>
            <p:ph type="sldNum" sz="quarter" idx="4"/>
          </p:nvPr>
        </p:nvSpPr>
        <p:spPr/>
        <p:txBody>
          <a:bodyPr/>
          <a:lstStyle/>
          <a:p>
            <a:fld id="{C014DD1E-5D91-48A3-AD6D-45FBA980D106}" type="slidenum">
              <a:rPr lang="en-US" smtClean="0"/>
              <a:pPr/>
              <a:t>14</a:t>
            </a:fld>
            <a:endParaRPr lang="en-US" dirty="0"/>
          </a:p>
        </p:txBody>
      </p:sp>
      <p:sp>
        <p:nvSpPr>
          <p:cNvPr id="4" name="Rectangle 3"/>
          <p:cNvSpPr/>
          <p:nvPr/>
        </p:nvSpPr>
        <p:spPr>
          <a:xfrm>
            <a:off x="0" y="0"/>
            <a:ext cx="12188825" cy="6858000"/>
          </a:xfrm>
          <a:prstGeom prst="rect">
            <a:avLst/>
          </a:prstGeom>
          <a:solidFill>
            <a:srgbClr val="321300">
              <a:alpha val="19000"/>
            </a:srgbClr>
          </a:solidFill>
          <a:ln>
            <a:noFill/>
          </a:ln>
          <a:effectLst>
            <a:outerShdw blurRad="368300" dist="50800" dir="5400000" sx="1000" sy="1000" algn="ctr" rotWithShape="0">
              <a:srgbClr val="30130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00"/>
          </a:p>
        </p:txBody>
      </p:sp>
      <p:pic>
        <p:nvPicPr>
          <p:cNvPr id="9" name="Picture 2" descr="D:\_WORK PROJECTS\Nakov\Presentation Slides Design\STORE\Software University Foundation Logo BG and ENG black WHITOUT background CMYK.png"/>
          <p:cNvPicPr>
            <a:picLocks noChangeAspect="1" noChangeArrowheads="1"/>
          </p:cNvPicPr>
          <p:nvPr/>
        </p:nvPicPr>
        <p:blipFill>
          <a:blip r:embed="rId4" cstate="print"/>
          <a:srcRect/>
          <a:stretch>
            <a:fillRect/>
          </a:stretch>
        </p:blipFill>
        <p:spPr bwMode="auto">
          <a:xfrm>
            <a:off x="9828212" y="228600"/>
            <a:ext cx="2175525" cy="762000"/>
          </a:xfrm>
          <a:prstGeom prst="rect">
            <a:avLst/>
          </a:prstGeom>
          <a:noFill/>
        </p:spPr>
      </p:pic>
      <p:sp>
        <p:nvSpPr>
          <p:cNvPr id="13" name="Rectangle 12"/>
          <p:cNvSpPr/>
          <p:nvPr/>
        </p:nvSpPr>
        <p:spPr>
          <a:xfrm>
            <a:off x="-7144" y="2552700"/>
            <a:ext cx="12203113" cy="175260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0" b="1" dirty="0">
                <a:effectLst>
                  <a:outerShdw blurRad="50800" dist="38100" algn="tr" rotWithShape="0">
                    <a:prstClr val="black">
                      <a:alpha val="40000"/>
                    </a:prstClr>
                  </a:outerShdw>
                </a:effectLst>
              </a:rPr>
              <a:t>Demo</a:t>
            </a:r>
            <a:endParaRPr lang="en-GB" sz="8000" b="1" dirty="0"/>
          </a:p>
        </p:txBody>
      </p:sp>
    </p:spTree>
    <p:extLst>
      <p:ext uri="{BB962C8B-B14F-4D97-AF65-F5344CB8AC3E}">
        <p14:creationId xmlns:p14="http://schemas.microsoft.com/office/powerpoint/2010/main" xmlns="" val="176666341"/>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3602" name="Rectangle 2"/>
          <p:cNvSpPr>
            <a:spLocks noGrp="1" noChangeArrowheads="1"/>
          </p:cNvSpPr>
          <p:nvPr>
            <p:ph type="title"/>
          </p:nvPr>
        </p:nvSpPr>
        <p:spPr>
          <a:prstGeom prst="rect">
            <a:avLst/>
          </a:prstGeom>
        </p:spPr>
        <p:txBody>
          <a:bodyPr anchor="ctr" anchorCtr="0"/>
          <a:lstStyle/>
          <a:p>
            <a:pPr>
              <a:lnSpc>
                <a:spcPts val="4000"/>
              </a:lnSpc>
              <a:defRPr/>
            </a:pPr>
            <a:r>
              <a:rPr lang="en-US" dirty="0"/>
              <a:t>Obtaining Field Objects</a:t>
            </a:r>
            <a:endParaRPr lang="bg-BG" sz="4000" dirty="0"/>
          </a:p>
        </p:txBody>
      </p:sp>
      <p:sp>
        <p:nvSpPr>
          <p:cNvPr id="3" name="Slide Number Placeholder 2"/>
          <p:cNvSpPr>
            <a:spLocks noGrp="1"/>
          </p:cNvSpPr>
          <p:nvPr>
            <p:ph type="sldNum" sz="quarter" idx="4"/>
          </p:nvPr>
        </p:nvSpPr>
        <p:spPr/>
        <p:txBody>
          <a:bodyPr/>
          <a:lstStyle/>
          <a:p>
            <a:fld id="{C014DD1E-5D91-48A3-AD6D-45FBA980D106}" type="slidenum">
              <a:rPr lang="en-US" smtClean="0"/>
              <a:pPr/>
              <a:t>15</a:t>
            </a:fld>
            <a:endParaRPr lang="en-US" dirty="0"/>
          </a:p>
        </p:txBody>
      </p:sp>
      <p:sp>
        <p:nvSpPr>
          <p:cNvPr id="5" name="Rectangle 4"/>
          <p:cNvSpPr/>
          <p:nvPr/>
        </p:nvSpPr>
        <p:spPr>
          <a:xfrm>
            <a:off x="1674812" y="1828800"/>
            <a:ext cx="8686800" cy="1447800"/>
          </a:xfrm>
          <a:prstGeom prst="rect">
            <a:avLst/>
          </a:prstGeom>
          <a:solidFill>
            <a:schemeClr val="tx1"/>
          </a:solidFill>
          <a:ln>
            <a:noFill/>
          </a:ln>
          <a:effectLst>
            <a:innerShdw blurRad="876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eaLnBrk="0" fontAlgn="base" hangingPunct="0">
              <a:spcBef>
                <a:spcPct val="0"/>
              </a:spcBef>
              <a:spcAft>
                <a:spcPct val="0"/>
              </a:spcAft>
            </a:pPr>
            <a:r>
              <a:rPr lang="en-US" sz="2800" dirty="0">
                <a:solidFill>
                  <a:srgbClr val="2C8C8C"/>
                </a:solidFill>
                <a:latin typeface="Courier New" pitchFamily="49" charset="0"/>
                <a:cs typeface="Courier New" pitchFamily="49" charset="0"/>
              </a:rPr>
              <a:t> Field</a:t>
            </a:r>
            <a:r>
              <a:rPr lang="en-US" sz="2800" dirty="0">
                <a:solidFill>
                  <a:schemeClr val="bg1"/>
                </a:solidFill>
                <a:latin typeface="Courier New" pitchFamily="49" charset="0"/>
                <a:cs typeface="Courier New" pitchFamily="49" charset="0"/>
              </a:rPr>
              <a:t>[]</a:t>
            </a:r>
            <a:r>
              <a:rPr lang="bg-BG" sz="2800" dirty="0">
                <a:solidFill>
                  <a:srgbClr val="2C8C8C"/>
                </a:solidFill>
                <a:latin typeface="Courier New" pitchFamily="49" charset="0"/>
                <a:cs typeface="Courier New" pitchFamily="49" charset="0"/>
              </a:rPr>
              <a:t> </a:t>
            </a:r>
            <a:r>
              <a:rPr lang="en-US" sz="2800" dirty="0" err="1">
                <a:solidFill>
                  <a:srgbClr val="000000"/>
                </a:solidFill>
                <a:latin typeface="Courier New" pitchFamily="49" charset="0"/>
                <a:cs typeface="Courier New" pitchFamily="49" charset="0"/>
              </a:rPr>
              <a:t>publicFields</a:t>
            </a:r>
            <a:r>
              <a:rPr lang="bg-BG" sz="2800" dirty="0">
                <a:solidFill>
                  <a:srgbClr val="000000"/>
                </a:solidFill>
                <a:latin typeface="Courier New" pitchFamily="49" charset="0"/>
                <a:cs typeface="Courier New" pitchFamily="49" charset="0"/>
              </a:rPr>
              <a:t> =</a:t>
            </a:r>
            <a:r>
              <a:rPr lang="en-US" sz="2800" dirty="0">
                <a:solidFill>
                  <a:srgbClr val="000000"/>
                </a:solidFill>
                <a:latin typeface="Courier New" pitchFamily="49" charset="0"/>
                <a:cs typeface="Courier New" pitchFamily="49" charset="0"/>
              </a:rPr>
              <a:t> 	 	</a:t>
            </a:r>
            <a:r>
              <a:rPr lang="en-US" sz="2800" dirty="0" err="1">
                <a:solidFill>
                  <a:srgbClr val="000000"/>
                </a:solidFill>
                <a:latin typeface="Courier New" pitchFamily="49" charset="0"/>
                <a:cs typeface="Courier New" pitchFamily="49" charset="0"/>
              </a:rPr>
              <a:t>sb</a:t>
            </a:r>
            <a:r>
              <a:rPr lang="bg-BG" sz="2800" dirty="0" err="1">
                <a:solidFill>
                  <a:srgbClr val="000000"/>
                </a:solidFill>
                <a:latin typeface="Courier New" pitchFamily="49" charset="0"/>
                <a:cs typeface="Courier New" pitchFamily="49" charset="0"/>
              </a:rPr>
              <a:t>Class</a:t>
            </a:r>
            <a:r>
              <a:rPr lang="en-US" sz="2800" dirty="0">
                <a:solidFill>
                  <a:srgbClr val="000000"/>
                </a:solidFill>
                <a:latin typeface="Courier New" pitchFamily="49" charset="0"/>
                <a:cs typeface="Courier New" pitchFamily="49" charset="0"/>
              </a:rPr>
              <a:t>.</a:t>
            </a:r>
            <a:r>
              <a:rPr lang="en-US" sz="2800" dirty="0" err="1">
                <a:solidFill>
                  <a:srgbClr val="000000"/>
                </a:solidFill>
                <a:latin typeface="Courier New" pitchFamily="49" charset="0"/>
                <a:cs typeface="Courier New" pitchFamily="49" charset="0"/>
              </a:rPr>
              <a:t>getFields</a:t>
            </a:r>
            <a:r>
              <a:rPr lang="en-US" sz="2800" dirty="0">
                <a:solidFill>
                  <a:srgbClr val="000000"/>
                </a:solidFill>
                <a:latin typeface="Courier New" pitchFamily="49" charset="0"/>
                <a:cs typeface="Courier New" pitchFamily="49" charset="0"/>
              </a:rPr>
              <a:t>();</a:t>
            </a:r>
          </a:p>
        </p:txBody>
      </p:sp>
      <p:sp>
        <p:nvSpPr>
          <p:cNvPr id="6" name="Rectangle 5"/>
          <p:cNvSpPr/>
          <p:nvPr/>
        </p:nvSpPr>
        <p:spPr>
          <a:xfrm>
            <a:off x="1674812" y="3733800"/>
            <a:ext cx="8686800" cy="1752600"/>
          </a:xfrm>
          <a:prstGeom prst="rect">
            <a:avLst/>
          </a:prstGeom>
          <a:solidFill>
            <a:schemeClr val="tx1"/>
          </a:solidFill>
          <a:ln>
            <a:noFill/>
          </a:ln>
          <a:effectLst>
            <a:innerShdw blurRad="876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defTabSz="914400" eaLnBrk="0" fontAlgn="base" hangingPunct="0">
              <a:spcBef>
                <a:spcPct val="0"/>
              </a:spcBef>
              <a:spcAft>
                <a:spcPct val="0"/>
              </a:spcAft>
            </a:pPr>
            <a:r>
              <a:rPr lang="en-US" sz="2800" dirty="0">
                <a:solidFill>
                  <a:srgbClr val="2C8C8C"/>
                </a:solidFill>
                <a:latin typeface="Courier New" pitchFamily="49" charset="0"/>
                <a:cs typeface="Courier New" pitchFamily="49" charset="0"/>
              </a:rPr>
              <a:t> Field</a:t>
            </a:r>
            <a:r>
              <a:rPr lang="en-US" sz="2800" dirty="0">
                <a:solidFill>
                  <a:prstClr val="black"/>
                </a:solidFill>
                <a:latin typeface="Courier New" pitchFamily="49" charset="0"/>
                <a:cs typeface="Courier New" pitchFamily="49" charset="0"/>
              </a:rPr>
              <a:t>[]</a:t>
            </a:r>
            <a:r>
              <a:rPr lang="bg-BG" sz="2800" dirty="0">
                <a:solidFill>
                  <a:srgbClr val="2C8C8C"/>
                </a:solidFill>
                <a:latin typeface="Courier New" pitchFamily="49" charset="0"/>
                <a:cs typeface="Courier New" pitchFamily="49" charset="0"/>
              </a:rPr>
              <a:t> </a:t>
            </a:r>
            <a:r>
              <a:rPr lang="en-US" sz="2800" dirty="0" err="1">
                <a:solidFill>
                  <a:srgbClr val="000000"/>
                </a:solidFill>
                <a:latin typeface="Courier New" pitchFamily="49" charset="0"/>
                <a:cs typeface="Courier New" pitchFamily="49" charset="0"/>
              </a:rPr>
              <a:t>allFields</a:t>
            </a:r>
            <a:r>
              <a:rPr lang="bg-BG" sz="2800" dirty="0">
                <a:solidFill>
                  <a:srgbClr val="000000"/>
                </a:solidFill>
                <a:latin typeface="Courier New" pitchFamily="49" charset="0"/>
                <a:cs typeface="Courier New" pitchFamily="49" charset="0"/>
              </a:rPr>
              <a:t> =</a:t>
            </a:r>
            <a:r>
              <a:rPr lang="en-US" sz="2800" dirty="0">
                <a:solidFill>
                  <a:srgbClr val="000000"/>
                </a:solidFill>
                <a:latin typeface="Courier New" pitchFamily="49" charset="0"/>
                <a:cs typeface="Courier New" pitchFamily="49" charset="0"/>
              </a:rPr>
              <a:t> 	 	</a:t>
            </a:r>
            <a:r>
              <a:rPr lang="en-US" sz="2800" dirty="0" err="1">
                <a:solidFill>
                  <a:srgbClr val="000000"/>
                </a:solidFill>
                <a:latin typeface="Courier New" pitchFamily="49" charset="0"/>
                <a:cs typeface="Courier New" pitchFamily="49" charset="0"/>
              </a:rPr>
              <a:t>sb</a:t>
            </a:r>
            <a:r>
              <a:rPr lang="bg-BG" sz="2800" dirty="0" err="1">
                <a:solidFill>
                  <a:srgbClr val="000000"/>
                </a:solidFill>
                <a:latin typeface="Courier New" pitchFamily="49" charset="0"/>
                <a:cs typeface="Courier New" pitchFamily="49" charset="0"/>
              </a:rPr>
              <a:t>Class</a:t>
            </a:r>
            <a:r>
              <a:rPr lang="en-US" sz="2800" dirty="0">
                <a:solidFill>
                  <a:srgbClr val="000000"/>
                </a:solidFill>
                <a:latin typeface="Courier New" pitchFamily="49" charset="0"/>
                <a:cs typeface="Courier New" pitchFamily="49" charset="0"/>
              </a:rPr>
              <a:t>.</a:t>
            </a:r>
            <a:r>
              <a:rPr lang="en-US" sz="2800" dirty="0" err="1">
                <a:solidFill>
                  <a:srgbClr val="000000"/>
                </a:solidFill>
                <a:latin typeface="Courier New" pitchFamily="49" charset="0"/>
                <a:cs typeface="Courier New" pitchFamily="49" charset="0"/>
              </a:rPr>
              <a:t>getDeclaredFields</a:t>
            </a:r>
            <a:r>
              <a:rPr lang="en-US" sz="2800" dirty="0">
                <a:solidFill>
                  <a:srgbClr val="000000"/>
                </a:solidFill>
                <a:latin typeface="Courier New" pitchFamily="49" charset="0"/>
                <a:cs typeface="Courier New" pitchFamily="49" charset="0"/>
              </a:rPr>
              <a:t>();</a:t>
            </a:r>
          </a:p>
        </p:txBody>
      </p:sp>
    </p:spTree>
    <p:extLst>
      <p:ext uri="{BB962C8B-B14F-4D97-AF65-F5344CB8AC3E}">
        <p14:creationId xmlns:p14="http://schemas.microsoft.com/office/powerpoint/2010/main" xmlns="" val="3312300156"/>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3602" name="Rectangle 2"/>
          <p:cNvSpPr>
            <a:spLocks noGrp="1" noChangeArrowheads="1"/>
          </p:cNvSpPr>
          <p:nvPr>
            <p:ph type="title"/>
          </p:nvPr>
        </p:nvSpPr>
        <p:spPr>
          <a:prstGeom prst="rect">
            <a:avLst/>
          </a:prstGeom>
        </p:spPr>
        <p:txBody>
          <a:bodyPr anchor="ctr" anchorCtr="0"/>
          <a:lstStyle/>
          <a:p>
            <a:pPr>
              <a:lnSpc>
                <a:spcPts val="4000"/>
              </a:lnSpc>
              <a:defRPr/>
            </a:pPr>
            <a:r>
              <a:rPr lang="en-US" dirty="0"/>
              <a:t>Field Type and Name</a:t>
            </a:r>
            <a:endParaRPr lang="bg-BG" sz="4000" dirty="0"/>
          </a:p>
        </p:txBody>
      </p:sp>
      <p:sp>
        <p:nvSpPr>
          <p:cNvPr id="3" name="Slide Number Placeholder 2"/>
          <p:cNvSpPr>
            <a:spLocks noGrp="1"/>
          </p:cNvSpPr>
          <p:nvPr>
            <p:ph type="sldNum" sz="quarter" idx="4"/>
          </p:nvPr>
        </p:nvSpPr>
        <p:spPr/>
        <p:txBody>
          <a:bodyPr/>
          <a:lstStyle/>
          <a:p>
            <a:fld id="{C014DD1E-5D91-48A3-AD6D-45FBA980D106}" type="slidenum">
              <a:rPr lang="en-US" smtClean="0"/>
              <a:pPr/>
              <a:t>16</a:t>
            </a:fld>
            <a:endParaRPr lang="en-US" dirty="0"/>
          </a:p>
        </p:txBody>
      </p:sp>
      <p:sp>
        <p:nvSpPr>
          <p:cNvPr id="5" name="Rectangle 4"/>
          <p:cNvSpPr/>
          <p:nvPr/>
        </p:nvSpPr>
        <p:spPr>
          <a:xfrm>
            <a:off x="365124" y="1752600"/>
            <a:ext cx="11430000" cy="2819400"/>
          </a:xfrm>
          <a:prstGeom prst="rect">
            <a:avLst/>
          </a:prstGeom>
          <a:solidFill>
            <a:schemeClr val="tx1"/>
          </a:solidFill>
          <a:ln>
            <a:noFill/>
          </a:ln>
          <a:effectLst>
            <a:innerShdw blurRad="876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fontAlgn="base">
              <a:spcBef>
                <a:spcPct val="0"/>
              </a:spcBef>
              <a:spcAft>
                <a:spcPct val="0"/>
              </a:spcAft>
            </a:pPr>
            <a:r>
              <a:rPr lang="bg-BG" sz="2800" dirty="0" err="1">
                <a:solidFill>
                  <a:srgbClr val="2C8C8C"/>
                </a:solidFill>
                <a:latin typeface="Courier New" pitchFamily="49" charset="0"/>
                <a:cs typeface="Courier New" pitchFamily="49" charset="0"/>
              </a:rPr>
              <a:t>Field</a:t>
            </a:r>
            <a:r>
              <a:rPr lang="bg-BG" sz="2800" dirty="0">
                <a:solidFill>
                  <a:srgbClr val="2C8C8C"/>
                </a:solidFill>
                <a:latin typeface="Courier New" pitchFamily="49" charset="0"/>
                <a:cs typeface="Courier New" pitchFamily="49" charset="0"/>
              </a:rPr>
              <a:t> </a:t>
            </a:r>
            <a:r>
              <a:rPr lang="bg-BG" sz="2800" dirty="0" err="1">
                <a:solidFill>
                  <a:srgbClr val="000000"/>
                </a:solidFill>
                <a:latin typeface="Courier New" pitchFamily="49" charset="0"/>
                <a:cs typeface="Courier New" pitchFamily="49" charset="0"/>
              </a:rPr>
              <a:t>field</a:t>
            </a:r>
            <a:r>
              <a:rPr lang="bg-BG" sz="2800" dirty="0">
                <a:solidFill>
                  <a:srgbClr val="000000"/>
                </a:solidFill>
                <a:latin typeface="Courier New" pitchFamily="49" charset="0"/>
                <a:cs typeface="Courier New" pitchFamily="49" charset="0"/>
              </a:rPr>
              <a:t> = </a:t>
            </a:r>
            <a:r>
              <a:rPr lang="bg-BG" sz="2800" dirty="0" err="1">
                <a:solidFill>
                  <a:srgbClr val="000000"/>
                </a:solidFill>
                <a:latin typeface="Courier New" pitchFamily="49" charset="0"/>
                <a:cs typeface="Courier New" pitchFamily="49" charset="0"/>
              </a:rPr>
              <a:t>testClass</a:t>
            </a:r>
            <a:r>
              <a:rPr lang="bg-BG" sz="2800" dirty="0">
                <a:solidFill>
                  <a:srgbClr val="000000"/>
                </a:solidFill>
                <a:latin typeface="Courier New" pitchFamily="49" charset="0"/>
                <a:cs typeface="Courier New" pitchFamily="49" charset="0"/>
              </a:rPr>
              <a:t>.</a:t>
            </a:r>
            <a:r>
              <a:rPr lang="bg-BG" sz="2800" dirty="0" err="1">
                <a:solidFill>
                  <a:srgbClr val="000000"/>
                </a:solidFill>
                <a:latin typeface="Courier New" pitchFamily="49" charset="0"/>
                <a:cs typeface="Courier New" pitchFamily="49" charset="0"/>
              </a:rPr>
              <a:t>getDeclaredField</a:t>
            </a:r>
            <a:r>
              <a:rPr lang="bg-BG" sz="2800" dirty="0">
                <a:solidFill>
                  <a:srgbClr val="000000"/>
                </a:solidFill>
                <a:latin typeface="Courier New" pitchFamily="49" charset="0"/>
                <a:cs typeface="Courier New" pitchFamily="49" charset="0"/>
              </a:rPr>
              <a:t>(</a:t>
            </a:r>
            <a:r>
              <a:rPr lang="bg-BG" sz="2800" b="1" dirty="0">
                <a:solidFill>
                  <a:srgbClr val="008000"/>
                </a:solidFill>
                <a:latin typeface="Courier New" pitchFamily="49" charset="0"/>
                <a:cs typeface="Courier New" pitchFamily="49" charset="0"/>
              </a:rPr>
              <a:t>"</a:t>
            </a:r>
            <a:r>
              <a:rPr lang="bg-BG" sz="2800" b="1" dirty="0" err="1">
                <a:solidFill>
                  <a:srgbClr val="008000"/>
                </a:solidFill>
                <a:latin typeface="Courier New" pitchFamily="49" charset="0"/>
                <a:cs typeface="Courier New" pitchFamily="49" charset="0"/>
              </a:rPr>
              <a:t>testInt</a:t>
            </a:r>
            <a:r>
              <a:rPr lang="bg-BG" sz="2800" b="1" dirty="0">
                <a:solidFill>
                  <a:srgbClr val="008000"/>
                </a:solidFill>
                <a:latin typeface="Courier New" pitchFamily="49" charset="0"/>
                <a:cs typeface="Courier New" pitchFamily="49" charset="0"/>
              </a:rPr>
              <a:t>"</a:t>
            </a:r>
            <a:r>
              <a:rPr lang="bg-BG" sz="2800" dirty="0">
                <a:solidFill>
                  <a:srgbClr val="000000"/>
                </a:solidFill>
                <a:latin typeface="Courier New" pitchFamily="49" charset="0"/>
                <a:cs typeface="Courier New" pitchFamily="49" charset="0"/>
              </a:rPr>
              <a:t>);</a:t>
            </a:r>
            <a:endParaRPr lang="bg-BG" sz="3600" dirty="0">
              <a:solidFill>
                <a:schemeClr val="tx1"/>
              </a:solidFill>
              <a:latin typeface="Courier New" pitchFamily="49" charset="0"/>
              <a:cs typeface="Courier New" pitchFamily="49" charset="0"/>
            </a:endParaRPr>
          </a:p>
          <a:p>
            <a:pPr lvl="0" defTabSz="914400" fontAlgn="base">
              <a:spcBef>
                <a:spcPct val="0"/>
              </a:spcBef>
              <a:spcAft>
                <a:spcPct val="0"/>
              </a:spcAft>
            </a:pPr>
            <a:endParaRPr lang="en-US" sz="2800" dirty="0">
              <a:solidFill>
                <a:srgbClr val="000000"/>
              </a:solidFill>
              <a:latin typeface="Courier New" pitchFamily="49" charset="0"/>
              <a:cs typeface="Courier New" pitchFamily="49" charset="0"/>
            </a:endParaRPr>
          </a:p>
          <a:p>
            <a:pPr lvl="0" defTabSz="914400" fontAlgn="base">
              <a:spcBef>
                <a:spcPct val="0"/>
              </a:spcBef>
              <a:spcAft>
                <a:spcPct val="0"/>
              </a:spcAft>
            </a:pPr>
            <a:r>
              <a:rPr lang="en-US" sz="2800" dirty="0">
                <a:solidFill>
                  <a:srgbClr val="2C8C8C"/>
                </a:solidFill>
                <a:latin typeface="Courier New" pitchFamily="49" charset="0"/>
                <a:cs typeface="Courier New" pitchFamily="49" charset="0"/>
              </a:rPr>
              <a:t>String</a:t>
            </a:r>
            <a:r>
              <a:rPr lang="en-US" sz="2800" dirty="0">
                <a:solidFill>
                  <a:srgbClr val="000000"/>
                </a:solidFill>
                <a:latin typeface="Courier New" pitchFamily="49" charset="0"/>
                <a:cs typeface="Courier New" pitchFamily="49" charset="0"/>
              </a:rPr>
              <a:t> </a:t>
            </a:r>
            <a:r>
              <a:rPr lang="en-US" sz="2800" dirty="0" err="1">
                <a:solidFill>
                  <a:srgbClr val="000000"/>
                </a:solidFill>
                <a:latin typeface="Courier New" pitchFamily="49" charset="0"/>
                <a:cs typeface="Courier New" pitchFamily="49" charset="0"/>
              </a:rPr>
              <a:t>fieldName</a:t>
            </a:r>
            <a:r>
              <a:rPr lang="en-US" sz="2800" dirty="0">
                <a:solidFill>
                  <a:srgbClr val="000000"/>
                </a:solidFill>
                <a:latin typeface="Courier New" pitchFamily="49" charset="0"/>
                <a:cs typeface="Courier New" pitchFamily="49" charset="0"/>
              </a:rPr>
              <a:t> = </a:t>
            </a:r>
            <a:r>
              <a:rPr lang="en-US" sz="2800" dirty="0" err="1">
                <a:solidFill>
                  <a:srgbClr val="000000"/>
                </a:solidFill>
                <a:latin typeface="Courier New" pitchFamily="49" charset="0"/>
                <a:cs typeface="Courier New" pitchFamily="49" charset="0"/>
              </a:rPr>
              <a:t>field.getName</a:t>
            </a:r>
            <a:r>
              <a:rPr lang="en-US" sz="2800" dirty="0">
                <a:solidFill>
                  <a:srgbClr val="000000"/>
                </a:solidFill>
                <a:latin typeface="Courier New" pitchFamily="49" charset="0"/>
                <a:cs typeface="Courier New" pitchFamily="49" charset="0"/>
              </a:rPr>
              <a:t>();</a:t>
            </a:r>
            <a:r>
              <a:rPr lang="bg-BG" sz="2800" dirty="0">
                <a:solidFill>
                  <a:srgbClr val="000000"/>
                </a:solidFill>
                <a:latin typeface="Courier New" pitchFamily="49" charset="0"/>
                <a:cs typeface="Courier New" pitchFamily="49" charset="0"/>
              </a:rPr>
              <a:t/>
            </a:r>
            <a:br>
              <a:rPr lang="bg-BG" sz="2800" dirty="0">
                <a:solidFill>
                  <a:srgbClr val="000000"/>
                </a:solidFill>
                <a:latin typeface="Courier New" pitchFamily="49" charset="0"/>
                <a:cs typeface="Courier New" pitchFamily="49" charset="0"/>
              </a:rPr>
            </a:br>
            <a:r>
              <a:rPr lang="en-US" sz="2800" dirty="0">
                <a:solidFill>
                  <a:srgbClr val="2C8C8C"/>
                </a:solidFill>
                <a:latin typeface="Courier New" pitchFamily="49" charset="0"/>
                <a:cs typeface="Courier New" pitchFamily="49" charset="0"/>
              </a:rPr>
              <a:t>Class</a:t>
            </a:r>
            <a:r>
              <a:rPr lang="en-US" sz="2800" dirty="0">
                <a:solidFill>
                  <a:srgbClr val="000000"/>
                </a:solidFill>
                <a:latin typeface="Courier New" pitchFamily="49" charset="0"/>
                <a:cs typeface="Courier New" pitchFamily="49" charset="0"/>
              </a:rPr>
              <a:t> </a:t>
            </a:r>
            <a:r>
              <a:rPr lang="en-US" sz="2800" dirty="0" err="1">
                <a:solidFill>
                  <a:srgbClr val="000000"/>
                </a:solidFill>
                <a:latin typeface="Courier New" pitchFamily="49" charset="0"/>
                <a:cs typeface="Courier New" pitchFamily="49" charset="0"/>
              </a:rPr>
              <a:t>fieldType</a:t>
            </a:r>
            <a:r>
              <a:rPr lang="en-US" sz="2800" dirty="0">
                <a:solidFill>
                  <a:srgbClr val="000000"/>
                </a:solidFill>
                <a:latin typeface="Courier New" pitchFamily="49" charset="0"/>
                <a:cs typeface="Courier New" pitchFamily="49" charset="0"/>
              </a:rPr>
              <a:t> = </a:t>
            </a:r>
            <a:r>
              <a:rPr lang="en-US" sz="2800" dirty="0" err="1">
                <a:solidFill>
                  <a:srgbClr val="000000"/>
                </a:solidFill>
                <a:latin typeface="Courier New" pitchFamily="49" charset="0"/>
                <a:cs typeface="Courier New" pitchFamily="49" charset="0"/>
              </a:rPr>
              <a:t>field.getType</a:t>
            </a:r>
            <a:r>
              <a:rPr lang="en-US" sz="2800" dirty="0">
                <a:solidFill>
                  <a:srgbClr val="000000"/>
                </a:solidFill>
                <a:latin typeface="Courier New" pitchFamily="49" charset="0"/>
                <a:cs typeface="Courier New" pitchFamily="49" charset="0"/>
              </a:rPr>
              <a:t>();</a:t>
            </a:r>
            <a:endParaRPr lang="bg-BG" sz="3600" dirty="0">
              <a:solidFill>
                <a:schemeClr val="tx1"/>
              </a:solidFill>
              <a:latin typeface="Courier New" pitchFamily="49" charset="0"/>
              <a:cs typeface="Courier New" pitchFamily="49" charset="0"/>
            </a:endParaRPr>
          </a:p>
        </p:txBody>
      </p:sp>
      <p:sp>
        <p:nvSpPr>
          <p:cNvPr id="15" name="AutoShape 20"/>
          <p:cNvSpPr>
            <a:spLocks noChangeArrowheads="1"/>
          </p:cNvSpPr>
          <p:nvPr/>
        </p:nvSpPr>
        <p:spPr bwMode="auto">
          <a:xfrm>
            <a:off x="7999412" y="4503920"/>
            <a:ext cx="3657600" cy="1820680"/>
          </a:xfrm>
          <a:prstGeom prst="wedgeRoundRectCallout">
            <a:avLst>
              <a:gd name="adj1" fmla="val -44742"/>
              <a:gd name="adj2" fmla="val -75810"/>
              <a:gd name="adj3" fmla="val 16667"/>
            </a:avLst>
          </a:prstGeom>
          <a:solidFill>
            <a:srgbClr val="663606"/>
          </a:solidFill>
          <a:ln w="9525" algn="ctr">
            <a:solidFill>
              <a:srgbClr val="F5FFE0"/>
            </a:solidFill>
            <a:miter lim="800000"/>
            <a:headEnd/>
            <a:tailEnd/>
          </a:ln>
          <a:effectLst/>
        </p:spPr>
        <p:txBody>
          <a:bodyPr anchor="ctr"/>
          <a:lstStyle/>
          <a:p>
            <a:pPr algn="ctr">
              <a:defRPr/>
            </a:pPr>
            <a:r>
              <a:rPr lang="en-US" sz="2800" b="1" dirty="0">
                <a:effectLst>
                  <a:outerShdw blurRad="38100" dist="38100" dir="2700000" algn="tl">
                    <a:srgbClr val="000000">
                      <a:alpha val="43137"/>
                    </a:srgbClr>
                  </a:outerShdw>
                </a:effectLst>
              </a:rPr>
              <a:t>Useful when creating columns of the type in Database tables</a:t>
            </a:r>
            <a:endParaRPr lang="bg-BG" sz="2800"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xmlns="" val="331230015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3602" name="Rectangle 2"/>
          <p:cNvSpPr>
            <a:spLocks noGrp="1" noChangeArrowheads="1"/>
          </p:cNvSpPr>
          <p:nvPr>
            <p:ph type="title"/>
          </p:nvPr>
        </p:nvSpPr>
        <p:spPr>
          <a:prstGeom prst="rect">
            <a:avLst/>
          </a:prstGeom>
        </p:spPr>
        <p:txBody>
          <a:bodyPr anchor="ctr" anchorCtr="0"/>
          <a:lstStyle/>
          <a:p>
            <a:pPr>
              <a:lnSpc>
                <a:spcPts val="4000"/>
              </a:lnSpc>
              <a:defRPr/>
            </a:pPr>
            <a:r>
              <a:rPr lang="en-US" dirty="0"/>
              <a:t>Field Altering</a:t>
            </a:r>
            <a:endParaRPr lang="bg-BG" sz="4000" dirty="0"/>
          </a:p>
        </p:txBody>
      </p:sp>
      <p:sp>
        <p:nvSpPr>
          <p:cNvPr id="3" name="Slide Number Placeholder 2"/>
          <p:cNvSpPr>
            <a:spLocks noGrp="1"/>
          </p:cNvSpPr>
          <p:nvPr>
            <p:ph type="sldNum" sz="quarter" idx="4"/>
          </p:nvPr>
        </p:nvSpPr>
        <p:spPr/>
        <p:txBody>
          <a:bodyPr/>
          <a:lstStyle/>
          <a:p>
            <a:fld id="{C014DD1E-5D91-48A3-AD6D-45FBA980D106}" type="slidenum">
              <a:rPr lang="en-US" smtClean="0"/>
              <a:pPr/>
              <a:t>17</a:t>
            </a:fld>
            <a:endParaRPr lang="en-US" dirty="0"/>
          </a:p>
        </p:txBody>
      </p:sp>
      <p:sp>
        <p:nvSpPr>
          <p:cNvPr id="5" name="Rectangle 4"/>
          <p:cNvSpPr/>
          <p:nvPr/>
        </p:nvSpPr>
        <p:spPr>
          <a:xfrm>
            <a:off x="379412" y="1524000"/>
            <a:ext cx="11430000" cy="2971800"/>
          </a:xfrm>
          <a:prstGeom prst="rect">
            <a:avLst/>
          </a:prstGeom>
          <a:solidFill>
            <a:schemeClr val="tx1"/>
          </a:solidFill>
          <a:ln>
            <a:noFill/>
          </a:ln>
          <a:effectLst>
            <a:innerShdw blurRad="876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fontAlgn="base">
              <a:spcBef>
                <a:spcPct val="0"/>
              </a:spcBef>
              <a:spcAft>
                <a:spcPct val="0"/>
              </a:spcAft>
            </a:pPr>
            <a:r>
              <a:rPr lang="en-US" sz="2800" dirty="0">
                <a:solidFill>
                  <a:srgbClr val="2C8C8C"/>
                </a:solidFill>
                <a:latin typeface="Courier New" pitchFamily="49" charset="0"/>
                <a:cs typeface="Courier New" pitchFamily="49" charset="0"/>
              </a:rPr>
              <a:t>Test </a:t>
            </a:r>
            <a:r>
              <a:rPr lang="bg-BG" sz="2800" dirty="0" err="1">
                <a:solidFill>
                  <a:srgbClr val="000000"/>
                </a:solidFill>
                <a:latin typeface="Courier New" pitchFamily="49" charset="0"/>
                <a:cs typeface="Courier New" pitchFamily="49" charset="0"/>
              </a:rPr>
              <a:t>testObj</a:t>
            </a:r>
            <a:r>
              <a:rPr lang="bg-BG" sz="2800" dirty="0">
                <a:solidFill>
                  <a:srgbClr val="000000"/>
                </a:solidFill>
                <a:latin typeface="Courier New" pitchFamily="49" charset="0"/>
                <a:cs typeface="Courier New" pitchFamily="49" charset="0"/>
              </a:rPr>
              <a:t> = (</a:t>
            </a:r>
            <a:r>
              <a:rPr lang="bg-BG" sz="2800" dirty="0" err="1">
                <a:solidFill>
                  <a:srgbClr val="000000"/>
                </a:solidFill>
                <a:latin typeface="Courier New" pitchFamily="49" charset="0"/>
                <a:cs typeface="Courier New" pitchFamily="49" charset="0"/>
              </a:rPr>
              <a:t>Test</a:t>
            </a:r>
            <a:r>
              <a:rPr lang="bg-BG" sz="2800" dirty="0">
                <a:solidFill>
                  <a:srgbClr val="000000"/>
                </a:solidFill>
                <a:latin typeface="Courier New" pitchFamily="49" charset="0"/>
                <a:cs typeface="Courier New" pitchFamily="49" charset="0"/>
              </a:rPr>
              <a:t>) </a:t>
            </a:r>
            <a:r>
              <a:rPr lang="bg-BG" sz="2800" dirty="0" err="1">
                <a:solidFill>
                  <a:srgbClr val="000000"/>
                </a:solidFill>
                <a:latin typeface="Courier New" pitchFamily="49" charset="0"/>
                <a:cs typeface="Courier New" pitchFamily="49" charset="0"/>
              </a:rPr>
              <a:t>testClass</a:t>
            </a:r>
            <a:r>
              <a:rPr lang="bg-BG" sz="2800" dirty="0">
                <a:solidFill>
                  <a:srgbClr val="000000"/>
                </a:solidFill>
                <a:latin typeface="Courier New" pitchFamily="49" charset="0"/>
                <a:cs typeface="Courier New" pitchFamily="49" charset="0"/>
              </a:rPr>
              <a:t>.newInstance(); </a:t>
            </a:r>
            <a:br>
              <a:rPr lang="bg-BG" sz="2800" dirty="0">
                <a:solidFill>
                  <a:srgbClr val="000000"/>
                </a:solidFill>
                <a:latin typeface="Courier New" pitchFamily="49" charset="0"/>
                <a:cs typeface="Courier New" pitchFamily="49" charset="0"/>
              </a:rPr>
            </a:br>
            <a:r>
              <a:rPr lang="bg-BG" sz="2800" dirty="0" err="1">
                <a:solidFill>
                  <a:srgbClr val="2C8C8C"/>
                </a:solidFill>
                <a:latin typeface="Courier New" pitchFamily="49" charset="0"/>
                <a:cs typeface="Courier New" pitchFamily="49" charset="0"/>
              </a:rPr>
              <a:t>Field</a:t>
            </a:r>
            <a:r>
              <a:rPr lang="bg-BG" sz="2800" dirty="0">
                <a:solidFill>
                  <a:srgbClr val="2C8C8C"/>
                </a:solidFill>
                <a:latin typeface="Courier New" pitchFamily="49" charset="0"/>
                <a:cs typeface="Courier New" pitchFamily="49" charset="0"/>
              </a:rPr>
              <a:t> </a:t>
            </a:r>
            <a:r>
              <a:rPr lang="bg-BG" sz="2800" dirty="0" err="1">
                <a:solidFill>
                  <a:srgbClr val="000000"/>
                </a:solidFill>
                <a:latin typeface="Courier New" pitchFamily="49" charset="0"/>
                <a:cs typeface="Courier New" pitchFamily="49" charset="0"/>
              </a:rPr>
              <a:t>field</a:t>
            </a:r>
            <a:r>
              <a:rPr lang="bg-BG" sz="2800" dirty="0">
                <a:solidFill>
                  <a:srgbClr val="000000"/>
                </a:solidFill>
                <a:latin typeface="Courier New" pitchFamily="49" charset="0"/>
                <a:cs typeface="Courier New" pitchFamily="49" charset="0"/>
              </a:rPr>
              <a:t> = </a:t>
            </a:r>
            <a:r>
              <a:rPr lang="bg-BG" sz="2800" dirty="0" err="1">
                <a:solidFill>
                  <a:srgbClr val="000000"/>
                </a:solidFill>
                <a:latin typeface="Courier New" pitchFamily="49" charset="0"/>
                <a:cs typeface="Courier New" pitchFamily="49" charset="0"/>
              </a:rPr>
              <a:t>testClass</a:t>
            </a:r>
            <a:r>
              <a:rPr lang="bg-BG" sz="2800" dirty="0">
                <a:solidFill>
                  <a:srgbClr val="000000"/>
                </a:solidFill>
                <a:latin typeface="Courier New" pitchFamily="49" charset="0"/>
                <a:cs typeface="Courier New" pitchFamily="49" charset="0"/>
              </a:rPr>
              <a:t>.</a:t>
            </a:r>
            <a:r>
              <a:rPr lang="bg-BG" sz="2800" dirty="0" err="1">
                <a:solidFill>
                  <a:srgbClr val="000000"/>
                </a:solidFill>
                <a:latin typeface="Courier New" pitchFamily="49" charset="0"/>
                <a:cs typeface="Courier New" pitchFamily="49" charset="0"/>
              </a:rPr>
              <a:t>getDeclaredField</a:t>
            </a:r>
            <a:r>
              <a:rPr lang="bg-BG" sz="2800" dirty="0">
                <a:solidFill>
                  <a:srgbClr val="000000"/>
                </a:solidFill>
                <a:latin typeface="Courier New" pitchFamily="49" charset="0"/>
                <a:cs typeface="Courier New" pitchFamily="49" charset="0"/>
              </a:rPr>
              <a:t>(</a:t>
            </a:r>
            <a:r>
              <a:rPr lang="bg-BG" sz="2800" b="1" dirty="0">
                <a:solidFill>
                  <a:srgbClr val="008000"/>
                </a:solidFill>
                <a:latin typeface="Courier New" pitchFamily="49" charset="0"/>
                <a:cs typeface="Courier New" pitchFamily="49" charset="0"/>
              </a:rPr>
              <a:t>"</a:t>
            </a:r>
            <a:r>
              <a:rPr lang="bg-BG" sz="2800" b="1" dirty="0" err="1">
                <a:solidFill>
                  <a:srgbClr val="008000"/>
                </a:solidFill>
                <a:latin typeface="Courier New" pitchFamily="49" charset="0"/>
                <a:cs typeface="Courier New" pitchFamily="49" charset="0"/>
              </a:rPr>
              <a:t>testInt</a:t>
            </a:r>
            <a:r>
              <a:rPr lang="bg-BG" sz="2800" b="1" dirty="0">
                <a:solidFill>
                  <a:srgbClr val="008000"/>
                </a:solidFill>
                <a:latin typeface="Courier New" pitchFamily="49" charset="0"/>
                <a:cs typeface="Courier New" pitchFamily="49" charset="0"/>
              </a:rPr>
              <a:t>"</a:t>
            </a:r>
            <a:r>
              <a:rPr lang="bg-BG" sz="2800" dirty="0">
                <a:solidFill>
                  <a:srgbClr val="000000"/>
                </a:solidFill>
                <a:latin typeface="Courier New" pitchFamily="49" charset="0"/>
                <a:cs typeface="Courier New" pitchFamily="49" charset="0"/>
              </a:rPr>
              <a:t>);</a:t>
            </a:r>
            <a:endParaRPr lang="bg-BG" sz="3600" dirty="0">
              <a:solidFill>
                <a:schemeClr val="tx1"/>
              </a:solidFill>
              <a:latin typeface="Courier New" pitchFamily="49" charset="0"/>
              <a:cs typeface="Courier New" pitchFamily="49" charset="0"/>
            </a:endParaRPr>
          </a:p>
          <a:p>
            <a:pPr lvl="0" defTabSz="914400" fontAlgn="base">
              <a:spcBef>
                <a:spcPct val="0"/>
              </a:spcBef>
              <a:spcAft>
                <a:spcPct val="0"/>
              </a:spcAft>
            </a:pPr>
            <a:r>
              <a:rPr lang="bg-BG" sz="2800" dirty="0">
                <a:solidFill>
                  <a:srgbClr val="000000"/>
                </a:solidFill>
                <a:latin typeface="Courier New" pitchFamily="49" charset="0"/>
                <a:cs typeface="Courier New" pitchFamily="49" charset="0"/>
              </a:rPr>
              <a:t/>
            </a:r>
            <a:br>
              <a:rPr lang="bg-BG" sz="2800" dirty="0">
                <a:solidFill>
                  <a:srgbClr val="000000"/>
                </a:solidFill>
                <a:latin typeface="Courier New" pitchFamily="49" charset="0"/>
                <a:cs typeface="Courier New" pitchFamily="49" charset="0"/>
              </a:rPr>
            </a:br>
            <a:r>
              <a:rPr lang="bg-BG" sz="2800" dirty="0" err="1">
                <a:solidFill>
                  <a:srgbClr val="000000"/>
                </a:solidFill>
                <a:latin typeface="Courier New" pitchFamily="49" charset="0"/>
                <a:cs typeface="Courier New" pitchFamily="49" charset="0"/>
              </a:rPr>
              <a:t>field</a:t>
            </a:r>
            <a:r>
              <a:rPr lang="bg-BG" sz="2800" dirty="0">
                <a:solidFill>
                  <a:srgbClr val="000000"/>
                </a:solidFill>
                <a:latin typeface="Courier New" pitchFamily="49" charset="0"/>
                <a:cs typeface="Courier New" pitchFamily="49" charset="0"/>
              </a:rPr>
              <a:t>.</a:t>
            </a:r>
            <a:r>
              <a:rPr lang="bg-BG" sz="2800" dirty="0" err="1">
                <a:solidFill>
                  <a:srgbClr val="000000"/>
                </a:solidFill>
                <a:latin typeface="Courier New" pitchFamily="49" charset="0"/>
                <a:cs typeface="Courier New" pitchFamily="49" charset="0"/>
              </a:rPr>
              <a:t>set</a:t>
            </a:r>
            <a:r>
              <a:rPr lang="bg-BG" sz="2800" dirty="0">
                <a:solidFill>
                  <a:srgbClr val="000000"/>
                </a:solidFill>
                <a:latin typeface="Courier New" pitchFamily="49" charset="0"/>
                <a:cs typeface="Courier New" pitchFamily="49" charset="0"/>
              </a:rPr>
              <a:t>(</a:t>
            </a:r>
            <a:r>
              <a:rPr lang="bg-BG" sz="2800" dirty="0" err="1">
                <a:solidFill>
                  <a:srgbClr val="000000"/>
                </a:solidFill>
                <a:latin typeface="Courier New" pitchFamily="49" charset="0"/>
                <a:cs typeface="Courier New" pitchFamily="49" charset="0"/>
              </a:rPr>
              <a:t>testObj</a:t>
            </a:r>
            <a:r>
              <a:rPr lang="bg-BG" sz="2800" dirty="0">
                <a:solidFill>
                  <a:srgbClr val="000000"/>
                </a:solidFill>
                <a:latin typeface="Courier New" pitchFamily="49" charset="0"/>
                <a:cs typeface="Courier New" pitchFamily="49" charset="0"/>
              </a:rPr>
              <a:t>, </a:t>
            </a:r>
            <a:r>
              <a:rPr lang="bg-BG" sz="2800" dirty="0">
                <a:solidFill>
                  <a:srgbClr val="0000FF"/>
                </a:solidFill>
                <a:latin typeface="Courier New" pitchFamily="49" charset="0"/>
                <a:cs typeface="Courier New" pitchFamily="49" charset="0"/>
              </a:rPr>
              <a:t>5</a:t>
            </a:r>
            <a:r>
              <a:rPr lang="bg-BG" sz="2800" dirty="0">
                <a:solidFill>
                  <a:srgbClr val="000000"/>
                </a:solidFill>
                <a:latin typeface="Courier New" pitchFamily="49" charset="0"/>
                <a:cs typeface="Courier New" pitchFamily="49" charset="0"/>
              </a:rPr>
              <a:t>);</a:t>
            </a:r>
            <a:br>
              <a:rPr lang="bg-BG" sz="2800" dirty="0">
                <a:solidFill>
                  <a:srgbClr val="000000"/>
                </a:solidFill>
                <a:latin typeface="Courier New" pitchFamily="49" charset="0"/>
                <a:cs typeface="Courier New" pitchFamily="49" charset="0"/>
              </a:rPr>
            </a:br>
            <a:r>
              <a:rPr lang="bg-BG" sz="2800" b="1" dirty="0">
                <a:solidFill>
                  <a:srgbClr val="000080"/>
                </a:solidFill>
                <a:latin typeface="Courier New" pitchFamily="49" charset="0"/>
                <a:cs typeface="Courier New" pitchFamily="49" charset="0"/>
              </a:rPr>
              <a:t>int </a:t>
            </a:r>
            <a:r>
              <a:rPr lang="bg-BG" sz="2800" dirty="0" err="1">
                <a:solidFill>
                  <a:srgbClr val="000000"/>
                </a:solidFill>
                <a:latin typeface="Courier New" pitchFamily="49" charset="0"/>
                <a:cs typeface="Courier New" pitchFamily="49" charset="0"/>
              </a:rPr>
              <a:t>fieldValue</a:t>
            </a:r>
            <a:r>
              <a:rPr lang="bg-BG" sz="2800" dirty="0">
                <a:solidFill>
                  <a:srgbClr val="000000"/>
                </a:solidFill>
                <a:latin typeface="Courier New" pitchFamily="49" charset="0"/>
                <a:cs typeface="Courier New" pitchFamily="49" charset="0"/>
              </a:rPr>
              <a:t> = (</a:t>
            </a:r>
            <a:r>
              <a:rPr lang="bg-BG" sz="2800" b="1" dirty="0">
                <a:solidFill>
                  <a:srgbClr val="000080"/>
                </a:solidFill>
                <a:latin typeface="Courier New" pitchFamily="49" charset="0"/>
                <a:cs typeface="Courier New" pitchFamily="49" charset="0"/>
              </a:rPr>
              <a:t>int</a:t>
            </a:r>
            <a:r>
              <a:rPr lang="bg-BG" sz="2800" dirty="0">
                <a:solidFill>
                  <a:srgbClr val="000000"/>
                </a:solidFill>
                <a:latin typeface="Courier New" pitchFamily="49" charset="0"/>
                <a:cs typeface="Courier New" pitchFamily="49" charset="0"/>
              </a:rPr>
              <a:t>) </a:t>
            </a:r>
            <a:r>
              <a:rPr lang="bg-BG" sz="2800" dirty="0" err="1">
                <a:solidFill>
                  <a:srgbClr val="000000"/>
                </a:solidFill>
                <a:latin typeface="Courier New" pitchFamily="49" charset="0"/>
                <a:cs typeface="Courier New" pitchFamily="49" charset="0"/>
              </a:rPr>
              <a:t>field</a:t>
            </a:r>
            <a:r>
              <a:rPr lang="bg-BG" sz="2800" dirty="0">
                <a:solidFill>
                  <a:srgbClr val="000000"/>
                </a:solidFill>
                <a:latin typeface="Courier New" pitchFamily="49" charset="0"/>
                <a:cs typeface="Courier New" pitchFamily="49" charset="0"/>
              </a:rPr>
              <a:t>.</a:t>
            </a:r>
            <a:r>
              <a:rPr lang="bg-BG" sz="2800" dirty="0" err="1">
                <a:solidFill>
                  <a:srgbClr val="000000"/>
                </a:solidFill>
                <a:latin typeface="Courier New" pitchFamily="49" charset="0"/>
                <a:cs typeface="Courier New" pitchFamily="49" charset="0"/>
              </a:rPr>
              <a:t>get</a:t>
            </a:r>
            <a:r>
              <a:rPr lang="bg-BG" sz="2800" dirty="0">
                <a:solidFill>
                  <a:srgbClr val="000000"/>
                </a:solidFill>
                <a:latin typeface="Courier New" pitchFamily="49" charset="0"/>
                <a:cs typeface="Courier New" pitchFamily="49" charset="0"/>
              </a:rPr>
              <a:t>(</a:t>
            </a:r>
            <a:r>
              <a:rPr lang="bg-BG" sz="2800" dirty="0" err="1">
                <a:solidFill>
                  <a:srgbClr val="000000"/>
                </a:solidFill>
                <a:latin typeface="Courier New" pitchFamily="49" charset="0"/>
                <a:cs typeface="Courier New" pitchFamily="49" charset="0"/>
              </a:rPr>
              <a:t>testObj</a:t>
            </a:r>
            <a:r>
              <a:rPr lang="bg-BG" sz="2800" dirty="0">
                <a:solidFill>
                  <a:srgbClr val="000000"/>
                </a:solidFill>
                <a:latin typeface="Courier New" pitchFamily="49" charset="0"/>
                <a:cs typeface="Courier New" pitchFamily="49" charset="0"/>
              </a:rPr>
              <a:t>);</a:t>
            </a:r>
            <a:endParaRPr lang="en-US" sz="2800" dirty="0">
              <a:solidFill>
                <a:srgbClr val="000000"/>
              </a:solidFill>
              <a:latin typeface="Courier New" pitchFamily="49" charset="0"/>
              <a:cs typeface="Courier New" pitchFamily="49" charset="0"/>
            </a:endParaRPr>
          </a:p>
        </p:txBody>
      </p:sp>
      <p:sp>
        <p:nvSpPr>
          <p:cNvPr id="6" name="AutoShape 20"/>
          <p:cNvSpPr>
            <a:spLocks noChangeArrowheads="1"/>
          </p:cNvSpPr>
          <p:nvPr/>
        </p:nvSpPr>
        <p:spPr bwMode="auto">
          <a:xfrm>
            <a:off x="7847012" y="4199120"/>
            <a:ext cx="3810000" cy="2277880"/>
          </a:xfrm>
          <a:prstGeom prst="wedgeRoundRectCallout">
            <a:avLst>
              <a:gd name="adj1" fmla="val -74117"/>
              <a:gd name="adj2" fmla="val -51632"/>
              <a:gd name="adj3" fmla="val 16667"/>
            </a:avLst>
          </a:prstGeom>
          <a:solidFill>
            <a:srgbClr val="663606"/>
          </a:solidFill>
          <a:ln w="9525" algn="ctr">
            <a:solidFill>
              <a:srgbClr val="F5FFE0"/>
            </a:solidFill>
            <a:miter lim="800000"/>
            <a:headEnd/>
            <a:tailEnd/>
          </a:ln>
          <a:effectLst/>
        </p:spPr>
        <p:txBody>
          <a:bodyPr anchor="ctr"/>
          <a:lstStyle/>
          <a:p>
            <a:pPr algn="ctr">
              <a:defRPr/>
            </a:pPr>
            <a:r>
              <a:rPr lang="en-US" sz="2800" b="1" dirty="0">
                <a:effectLst>
                  <a:outerShdw blurRad="38100" dist="38100" dir="2700000" algn="tl">
                    <a:srgbClr val="000000">
                      <a:alpha val="43137"/>
                    </a:srgbClr>
                  </a:outerShdw>
                </a:effectLst>
              </a:rPr>
              <a:t>WARNING: use with extreme caution as you could alter an objects internal state!</a:t>
            </a:r>
            <a:endParaRPr lang="bg-BG" sz="2800"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xmlns="" val="331230015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3602" name="Rectangle 2"/>
          <p:cNvSpPr>
            <a:spLocks noGrp="1" noChangeArrowheads="1"/>
          </p:cNvSpPr>
          <p:nvPr>
            <p:ph type="title"/>
          </p:nvPr>
        </p:nvSpPr>
        <p:spPr>
          <a:prstGeom prst="rect">
            <a:avLst/>
          </a:prstGeom>
        </p:spPr>
        <p:txBody>
          <a:bodyPr anchor="ctr" anchorCtr="0"/>
          <a:lstStyle/>
          <a:p>
            <a:pPr>
              <a:lnSpc>
                <a:spcPts val="4000"/>
              </a:lnSpc>
              <a:defRPr/>
            </a:pPr>
            <a:r>
              <a:rPr lang="en-US" dirty="0"/>
              <a:t>Modifiers</a:t>
            </a:r>
            <a:endParaRPr lang="bg-BG" sz="4000" dirty="0"/>
          </a:p>
        </p:txBody>
      </p:sp>
      <p:sp>
        <p:nvSpPr>
          <p:cNvPr id="3" name="Slide Number Placeholder 2"/>
          <p:cNvSpPr>
            <a:spLocks noGrp="1"/>
          </p:cNvSpPr>
          <p:nvPr>
            <p:ph type="sldNum" sz="quarter" idx="4"/>
          </p:nvPr>
        </p:nvSpPr>
        <p:spPr/>
        <p:txBody>
          <a:bodyPr/>
          <a:lstStyle/>
          <a:p>
            <a:fld id="{C014DD1E-5D91-48A3-AD6D-45FBA980D106}" type="slidenum">
              <a:rPr lang="en-US" smtClean="0"/>
              <a:pPr/>
              <a:t>18</a:t>
            </a:fld>
            <a:endParaRPr lang="en-US" dirty="0"/>
          </a:p>
        </p:txBody>
      </p:sp>
      <p:sp>
        <p:nvSpPr>
          <p:cNvPr id="5" name="Rectangle 4"/>
          <p:cNvSpPr/>
          <p:nvPr/>
        </p:nvSpPr>
        <p:spPr>
          <a:xfrm>
            <a:off x="379412" y="2667000"/>
            <a:ext cx="11430000" cy="1905000"/>
          </a:xfrm>
          <a:prstGeom prst="rect">
            <a:avLst/>
          </a:prstGeom>
          <a:solidFill>
            <a:schemeClr val="tx1"/>
          </a:solidFill>
          <a:ln>
            <a:noFill/>
          </a:ln>
          <a:effectLst>
            <a:innerShdw blurRad="876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fontAlgn="base">
              <a:spcBef>
                <a:spcPct val="0"/>
              </a:spcBef>
              <a:spcAft>
                <a:spcPct val="0"/>
              </a:spcAft>
            </a:pPr>
            <a:r>
              <a:rPr lang="bg-BG" sz="2800" dirty="0" err="1">
                <a:solidFill>
                  <a:srgbClr val="2C8C8C"/>
                </a:solidFill>
                <a:latin typeface="Courier New" pitchFamily="49" charset="0"/>
                <a:cs typeface="Courier New" pitchFamily="49" charset="0"/>
              </a:rPr>
              <a:t>Field</a:t>
            </a:r>
            <a:r>
              <a:rPr lang="bg-BG" sz="2800" dirty="0">
                <a:solidFill>
                  <a:srgbClr val="2C8C8C"/>
                </a:solidFill>
                <a:latin typeface="Courier New" pitchFamily="49" charset="0"/>
                <a:cs typeface="Courier New" pitchFamily="49" charset="0"/>
              </a:rPr>
              <a:t> </a:t>
            </a:r>
            <a:r>
              <a:rPr lang="bg-BG" sz="2800" dirty="0" err="1">
                <a:solidFill>
                  <a:srgbClr val="000000"/>
                </a:solidFill>
                <a:latin typeface="Courier New" pitchFamily="49" charset="0"/>
                <a:cs typeface="Courier New" pitchFamily="49" charset="0"/>
              </a:rPr>
              <a:t>field</a:t>
            </a:r>
            <a:r>
              <a:rPr lang="bg-BG" sz="2800" dirty="0">
                <a:solidFill>
                  <a:srgbClr val="000000"/>
                </a:solidFill>
                <a:latin typeface="Courier New" pitchFamily="49" charset="0"/>
                <a:cs typeface="Courier New" pitchFamily="49" charset="0"/>
              </a:rPr>
              <a:t> = </a:t>
            </a:r>
            <a:r>
              <a:rPr lang="bg-BG" sz="2800" dirty="0" err="1">
                <a:solidFill>
                  <a:srgbClr val="000000"/>
                </a:solidFill>
                <a:latin typeface="Courier New" pitchFamily="49" charset="0"/>
                <a:cs typeface="Courier New" pitchFamily="49" charset="0"/>
              </a:rPr>
              <a:t>testClass</a:t>
            </a:r>
            <a:r>
              <a:rPr lang="bg-BG" sz="2800" dirty="0">
                <a:solidFill>
                  <a:srgbClr val="000000"/>
                </a:solidFill>
                <a:latin typeface="Courier New" pitchFamily="49" charset="0"/>
                <a:cs typeface="Courier New" pitchFamily="49" charset="0"/>
              </a:rPr>
              <a:t>.</a:t>
            </a:r>
            <a:r>
              <a:rPr lang="bg-BG" sz="2800" dirty="0" err="1">
                <a:solidFill>
                  <a:srgbClr val="000000"/>
                </a:solidFill>
                <a:latin typeface="Courier New" pitchFamily="49" charset="0"/>
                <a:cs typeface="Courier New" pitchFamily="49" charset="0"/>
              </a:rPr>
              <a:t>getDeclaredField</a:t>
            </a:r>
            <a:r>
              <a:rPr lang="bg-BG" sz="2800" dirty="0">
                <a:solidFill>
                  <a:srgbClr val="000000"/>
                </a:solidFill>
                <a:latin typeface="Courier New" pitchFamily="49" charset="0"/>
                <a:cs typeface="Courier New" pitchFamily="49" charset="0"/>
              </a:rPr>
              <a:t>(</a:t>
            </a:r>
            <a:r>
              <a:rPr lang="bg-BG" sz="2800" b="1" dirty="0">
                <a:solidFill>
                  <a:srgbClr val="008000"/>
                </a:solidFill>
                <a:latin typeface="Courier New" pitchFamily="49" charset="0"/>
                <a:cs typeface="Courier New" pitchFamily="49" charset="0"/>
              </a:rPr>
              <a:t>"</a:t>
            </a:r>
            <a:r>
              <a:rPr lang="bg-BG" sz="2800" b="1" dirty="0" err="1">
                <a:solidFill>
                  <a:srgbClr val="008000"/>
                </a:solidFill>
                <a:latin typeface="Courier New" pitchFamily="49" charset="0"/>
                <a:cs typeface="Courier New" pitchFamily="49" charset="0"/>
              </a:rPr>
              <a:t>testInt</a:t>
            </a:r>
            <a:r>
              <a:rPr lang="bg-BG" sz="2800" b="1" dirty="0">
                <a:solidFill>
                  <a:srgbClr val="008000"/>
                </a:solidFill>
                <a:latin typeface="Courier New" pitchFamily="49" charset="0"/>
                <a:cs typeface="Courier New" pitchFamily="49" charset="0"/>
              </a:rPr>
              <a:t>"</a:t>
            </a:r>
            <a:r>
              <a:rPr lang="bg-BG" sz="2800" dirty="0">
                <a:solidFill>
                  <a:srgbClr val="000000"/>
                </a:solidFill>
                <a:latin typeface="Courier New" pitchFamily="49" charset="0"/>
                <a:cs typeface="Courier New" pitchFamily="49" charset="0"/>
              </a:rPr>
              <a:t>);</a:t>
            </a:r>
            <a:endParaRPr lang="en-US" sz="2800" dirty="0">
              <a:solidFill>
                <a:srgbClr val="000000"/>
              </a:solidFill>
              <a:latin typeface="Courier New" pitchFamily="49" charset="0"/>
              <a:cs typeface="Courier New" pitchFamily="49" charset="0"/>
            </a:endParaRPr>
          </a:p>
          <a:p>
            <a:pPr lvl="0" defTabSz="914400" fontAlgn="base">
              <a:spcBef>
                <a:spcPct val="0"/>
              </a:spcBef>
              <a:spcAft>
                <a:spcPct val="0"/>
              </a:spcAft>
            </a:pPr>
            <a:r>
              <a:rPr lang="bg-BG" sz="2800" b="1" dirty="0">
                <a:solidFill>
                  <a:srgbClr val="000080"/>
                </a:solidFill>
                <a:latin typeface="Courier New" pitchFamily="49" charset="0"/>
                <a:cs typeface="Courier New" pitchFamily="49" charset="0"/>
              </a:rPr>
              <a:t>int </a:t>
            </a:r>
            <a:r>
              <a:rPr lang="bg-BG" sz="2800" dirty="0" err="1">
                <a:solidFill>
                  <a:srgbClr val="000000"/>
                </a:solidFill>
                <a:latin typeface="Courier New" pitchFamily="49" charset="0"/>
                <a:cs typeface="Courier New" pitchFamily="49" charset="0"/>
              </a:rPr>
              <a:t>mod</a:t>
            </a:r>
            <a:r>
              <a:rPr lang="bg-BG" sz="2800" dirty="0">
                <a:solidFill>
                  <a:srgbClr val="000000"/>
                </a:solidFill>
                <a:latin typeface="Courier New" pitchFamily="49" charset="0"/>
                <a:cs typeface="Courier New" pitchFamily="49" charset="0"/>
              </a:rPr>
              <a:t> = </a:t>
            </a:r>
            <a:r>
              <a:rPr lang="bg-BG" sz="2800" dirty="0" err="1">
                <a:solidFill>
                  <a:srgbClr val="000000"/>
                </a:solidFill>
                <a:latin typeface="Courier New" pitchFamily="49" charset="0"/>
                <a:cs typeface="Courier New" pitchFamily="49" charset="0"/>
              </a:rPr>
              <a:t>field</a:t>
            </a:r>
            <a:r>
              <a:rPr lang="bg-BG" sz="2800" dirty="0">
                <a:solidFill>
                  <a:srgbClr val="000000"/>
                </a:solidFill>
                <a:latin typeface="Courier New" pitchFamily="49" charset="0"/>
                <a:cs typeface="Courier New" pitchFamily="49" charset="0"/>
              </a:rPr>
              <a:t>.</a:t>
            </a:r>
            <a:r>
              <a:rPr lang="bg-BG" sz="2800" dirty="0" err="1">
                <a:solidFill>
                  <a:srgbClr val="000000"/>
                </a:solidFill>
                <a:latin typeface="Courier New" pitchFamily="49" charset="0"/>
                <a:cs typeface="Courier New" pitchFamily="49" charset="0"/>
              </a:rPr>
              <a:t>getModifiers</a:t>
            </a:r>
            <a:r>
              <a:rPr lang="bg-BG" sz="2800" dirty="0">
                <a:solidFill>
                  <a:srgbClr val="000000"/>
                </a:solidFill>
                <a:latin typeface="Courier New" pitchFamily="49" charset="0"/>
                <a:cs typeface="Courier New" pitchFamily="49" charset="0"/>
              </a:rPr>
              <a:t>();</a:t>
            </a:r>
            <a:endParaRPr lang="en-US" sz="2800" dirty="0">
              <a:solidFill>
                <a:srgbClr val="000000"/>
              </a:solidFill>
              <a:latin typeface="Courier New" pitchFamily="49" charset="0"/>
              <a:cs typeface="Courier New" pitchFamily="49" charset="0"/>
            </a:endParaRPr>
          </a:p>
          <a:p>
            <a:pPr defTabSz="914400" fontAlgn="base">
              <a:spcBef>
                <a:spcPct val="0"/>
              </a:spcBef>
              <a:spcAft>
                <a:spcPct val="0"/>
              </a:spcAft>
            </a:pPr>
            <a:r>
              <a:rPr lang="bg-BG" sz="2800" dirty="0" err="1">
                <a:solidFill>
                  <a:srgbClr val="2C8C8C"/>
                </a:solidFill>
                <a:latin typeface="Courier New" pitchFamily="49" charset="0"/>
                <a:cs typeface="Courier New" pitchFamily="49" charset="0"/>
              </a:rPr>
              <a:t>String</a:t>
            </a:r>
            <a:r>
              <a:rPr lang="bg-BG" sz="2800" dirty="0">
                <a:solidFill>
                  <a:srgbClr val="2C8C8C"/>
                </a:solidFill>
                <a:latin typeface="Courier New" pitchFamily="49" charset="0"/>
                <a:cs typeface="Courier New" pitchFamily="49" charset="0"/>
              </a:rPr>
              <a:t> </a:t>
            </a:r>
            <a:r>
              <a:rPr lang="bg-BG" sz="2800" dirty="0" err="1">
                <a:solidFill>
                  <a:srgbClr val="000000"/>
                </a:solidFill>
                <a:latin typeface="Courier New" pitchFamily="49" charset="0"/>
                <a:cs typeface="Courier New" pitchFamily="49" charset="0"/>
              </a:rPr>
              <a:t>modString</a:t>
            </a:r>
            <a:r>
              <a:rPr lang="bg-BG" sz="2800" dirty="0">
                <a:solidFill>
                  <a:srgbClr val="000000"/>
                </a:solidFill>
                <a:latin typeface="Courier New" pitchFamily="49" charset="0"/>
                <a:cs typeface="Courier New" pitchFamily="49" charset="0"/>
              </a:rPr>
              <a:t> = </a:t>
            </a:r>
            <a:r>
              <a:rPr lang="bg-BG" sz="2800" dirty="0" err="1">
                <a:solidFill>
                  <a:srgbClr val="2C8C8C"/>
                </a:solidFill>
                <a:latin typeface="Courier New" pitchFamily="49" charset="0"/>
                <a:cs typeface="Courier New" pitchFamily="49" charset="0"/>
              </a:rPr>
              <a:t>Modifier</a:t>
            </a:r>
            <a:r>
              <a:rPr lang="bg-BG" sz="2800" dirty="0">
                <a:solidFill>
                  <a:srgbClr val="000000"/>
                </a:solidFill>
                <a:latin typeface="Courier New" pitchFamily="49" charset="0"/>
                <a:cs typeface="Courier New" pitchFamily="49" charset="0"/>
              </a:rPr>
              <a:t>.</a:t>
            </a:r>
            <a:r>
              <a:rPr lang="bg-BG" sz="2800" i="1" dirty="0" err="1">
                <a:solidFill>
                  <a:srgbClr val="000000"/>
                </a:solidFill>
                <a:latin typeface="Courier New" pitchFamily="49" charset="0"/>
                <a:cs typeface="Courier New" pitchFamily="49" charset="0"/>
              </a:rPr>
              <a:t>toString</a:t>
            </a:r>
            <a:r>
              <a:rPr lang="bg-BG" sz="2800" dirty="0">
                <a:solidFill>
                  <a:srgbClr val="000000"/>
                </a:solidFill>
                <a:latin typeface="Courier New" pitchFamily="49" charset="0"/>
                <a:cs typeface="Courier New" pitchFamily="49" charset="0"/>
              </a:rPr>
              <a:t>(</a:t>
            </a:r>
            <a:r>
              <a:rPr lang="bg-BG" sz="2800" dirty="0" err="1">
                <a:solidFill>
                  <a:srgbClr val="000000"/>
                </a:solidFill>
                <a:latin typeface="Courier New" pitchFamily="49" charset="0"/>
                <a:cs typeface="Courier New" pitchFamily="49" charset="0"/>
              </a:rPr>
              <a:t>mod</a:t>
            </a:r>
            <a:r>
              <a:rPr lang="bg-BG" sz="2800" dirty="0">
                <a:solidFill>
                  <a:srgbClr val="000000"/>
                </a:solidFill>
                <a:latin typeface="Courier New" pitchFamily="49" charset="0"/>
                <a:cs typeface="Courier New" pitchFamily="49" charset="0"/>
              </a:rPr>
              <a:t>);</a:t>
            </a:r>
          </a:p>
        </p:txBody>
      </p:sp>
      <p:sp>
        <p:nvSpPr>
          <p:cNvPr id="6" name="AutoShape 20"/>
          <p:cNvSpPr>
            <a:spLocks noChangeArrowheads="1"/>
          </p:cNvSpPr>
          <p:nvPr/>
        </p:nvSpPr>
        <p:spPr bwMode="auto">
          <a:xfrm>
            <a:off x="7847012" y="4343400"/>
            <a:ext cx="3810000" cy="2277880"/>
          </a:xfrm>
          <a:prstGeom prst="wedgeRoundRectCallout">
            <a:avLst>
              <a:gd name="adj1" fmla="val -65696"/>
              <a:gd name="adj2" fmla="val -82619"/>
              <a:gd name="adj3" fmla="val 16667"/>
            </a:avLst>
          </a:prstGeom>
          <a:solidFill>
            <a:srgbClr val="663606"/>
          </a:solidFill>
          <a:ln w="9525" algn="ctr">
            <a:solidFill>
              <a:srgbClr val="F5FFE0"/>
            </a:solidFill>
            <a:miter lim="800000"/>
            <a:headEnd/>
            <a:tailEnd/>
          </a:ln>
          <a:effectLst/>
        </p:spPr>
        <p:txBody>
          <a:bodyPr anchor="ctr"/>
          <a:lstStyle/>
          <a:p>
            <a:pPr algn="ctr">
              <a:defRPr/>
            </a:pPr>
            <a:r>
              <a:rPr lang="en-US" sz="2800" dirty="0"/>
              <a:t>Modifiers are retrieved as an integer with a single bit set to 1</a:t>
            </a:r>
            <a:endParaRPr lang="bg-BG" sz="2800"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xmlns="" val="331230015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Shape 344"/>
          <p:cNvSpPr txBox="1">
            <a:spLocks noGrp="1"/>
          </p:cNvSpPr>
          <p:nvPr>
            <p:ph type="title"/>
          </p:nvPr>
        </p:nvSpPr>
        <p:spPr>
          <a:xfrm>
            <a:off x="1446212" y="5562600"/>
            <a:ext cx="8938472" cy="820600"/>
          </a:xfrm>
          <a:prstGeom prst="rect">
            <a:avLst/>
          </a:prstGeom>
          <a:noFill/>
          <a:ln>
            <a:noFill/>
          </a:ln>
        </p:spPr>
        <p:txBody>
          <a:bodyPr lIns="36000" tIns="36000" rIns="36000" bIns="36000" anchor="b" anchorCtr="0">
            <a:noAutofit/>
          </a:bodyPr>
          <a:lstStyle/>
          <a:p>
            <a:pPr marL="0" marR="0" lvl="0" indent="0" algn="ctr" rtl="0">
              <a:lnSpc>
                <a:spcPct val="90000"/>
              </a:lnSpc>
              <a:spcBef>
                <a:spcPts val="0"/>
              </a:spcBef>
              <a:spcAft>
                <a:spcPts val="0"/>
              </a:spcAft>
              <a:buClr>
                <a:srgbClr val="F3BE60"/>
              </a:buClr>
              <a:buSzPct val="25000"/>
              <a:buFont typeface="Calibri"/>
              <a:buNone/>
            </a:pPr>
            <a:r>
              <a:rPr lang="en-US" sz="5400" b="1" i="0" u="none" strike="noStrike" cap="none">
                <a:solidFill>
                  <a:srgbClr val="F3BE60"/>
                </a:solidFill>
                <a:latin typeface="Calibri"/>
                <a:ea typeface="Calibri"/>
                <a:cs typeface="Calibri"/>
                <a:sym typeface="Calibri"/>
              </a:rPr>
              <a:t>Exercises in Class</a:t>
            </a:r>
          </a:p>
        </p:txBody>
      </p:sp>
      <p:pic>
        <p:nvPicPr>
          <p:cNvPr id="345" name="Shape 345"/>
          <p:cNvPicPr preferRelativeResize="0"/>
          <p:nvPr/>
        </p:nvPicPr>
        <p:blipFill rotWithShape="1">
          <a:blip r:embed="rId3" cstate="print">
            <a:alphaModFix/>
          </a:blip>
          <a:srcRect/>
          <a:stretch/>
        </p:blipFill>
        <p:spPr>
          <a:xfrm>
            <a:off x="4098925" y="1366837"/>
            <a:ext cx="3990975" cy="4124325"/>
          </a:xfrm>
          <a:prstGeom prst="rect">
            <a:avLst/>
          </a:prstGeom>
          <a:noFill/>
          <a:ln>
            <a:noFill/>
          </a:ln>
        </p:spPr>
      </p:pic>
    </p:spTree>
    <p:extLst>
      <p:ext uri="{BB962C8B-B14F-4D97-AF65-F5344CB8AC3E}">
        <p14:creationId xmlns:p14="http://schemas.microsoft.com/office/powerpoint/2010/main" xmlns="" val="36944774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2</a:t>
            </a:fld>
            <a:endParaRPr lang="en-US" dirty="0"/>
          </a:p>
        </p:txBody>
      </p:sp>
      <p:sp>
        <p:nvSpPr>
          <p:cNvPr id="423939" name="Rectangle 3"/>
          <p:cNvSpPr>
            <a:spLocks noGrp="1" noChangeArrowheads="1"/>
          </p:cNvSpPr>
          <p:nvPr>
            <p:ph idx="1"/>
          </p:nvPr>
        </p:nvSpPr>
        <p:spPr/>
        <p:txBody>
          <a:bodyPr/>
          <a:lstStyle/>
          <a:p>
            <a:pPr marL="514350" indent="-514350">
              <a:buFont typeface="+mj-lt"/>
              <a:buAutoNum type="arabicPeriod"/>
            </a:pPr>
            <a:r>
              <a:rPr lang="en-US" dirty="0" smtClean="0"/>
              <a:t>What? Why? Where?</a:t>
            </a:r>
          </a:p>
          <a:p>
            <a:pPr marL="514350" indent="-514350">
              <a:buFont typeface="+mj-lt"/>
              <a:buAutoNum type="arabicPeriod"/>
            </a:pPr>
            <a:r>
              <a:rPr lang="en-US" dirty="0" smtClean="0"/>
              <a:t>Reflection API</a:t>
            </a:r>
          </a:p>
          <a:p>
            <a:pPr marL="819096" lvl="1" indent="-514350"/>
            <a:r>
              <a:rPr lang="en-US" dirty="0" smtClean="0"/>
              <a:t>Reflecting </a:t>
            </a:r>
            <a:r>
              <a:rPr lang="en-US" dirty="0"/>
              <a:t>Classes</a:t>
            </a:r>
          </a:p>
          <a:p>
            <a:pPr marL="819096" lvl="1" indent="-514350"/>
            <a:r>
              <a:rPr lang="en-US" dirty="0"/>
              <a:t>Reflecting Fields</a:t>
            </a:r>
          </a:p>
          <a:p>
            <a:pPr marL="819096" lvl="1" indent="-514350"/>
            <a:r>
              <a:rPr lang="en-US" dirty="0"/>
              <a:t>Reflecting Constructors</a:t>
            </a:r>
          </a:p>
          <a:p>
            <a:pPr marL="819096" lvl="1" indent="-514350"/>
            <a:r>
              <a:rPr lang="en-US" dirty="0"/>
              <a:t>Reflecting Methods</a:t>
            </a:r>
          </a:p>
          <a:p>
            <a:pPr marL="819096" lvl="1" indent="-514350"/>
            <a:r>
              <a:rPr lang="en-US" dirty="0"/>
              <a:t>Reflecting </a:t>
            </a:r>
            <a:r>
              <a:rPr lang="en-US" dirty="0" smtClean="0"/>
              <a:t>Annotations</a:t>
            </a:r>
            <a:endParaRPr lang="en-US" dirty="0"/>
          </a:p>
        </p:txBody>
      </p:sp>
      <p:sp>
        <p:nvSpPr>
          <p:cNvPr id="423938" name="Rectangle 2"/>
          <p:cNvSpPr>
            <a:spLocks noGrp="1" noChangeArrowheads="1"/>
          </p:cNvSpPr>
          <p:nvPr>
            <p:ph type="title"/>
          </p:nvPr>
        </p:nvSpPr>
        <p:spPr/>
        <p:txBody>
          <a:bodyPr/>
          <a:lstStyle/>
          <a:p>
            <a:r>
              <a:rPr lang="en-US" dirty="0"/>
              <a:t>Table of Contents</a:t>
            </a:r>
            <a:endParaRPr lang="bg-BG" dirty="0"/>
          </a:p>
        </p:txBody>
      </p:sp>
      <p:pic>
        <p:nvPicPr>
          <p:cNvPr id="8" name="Picture 7"/>
          <p:cNvPicPr>
            <a:picLocks noChangeAspect="1"/>
          </p:cNvPicPr>
          <p:nvPr/>
        </p:nvPicPr>
        <p:blipFill>
          <a:blip r:embed="rId3" cstate="print"/>
          <a:stretch>
            <a:fillRect/>
          </a:stretch>
        </p:blipFill>
        <p:spPr>
          <a:xfrm>
            <a:off x="8990012" y="2971800"/>
            <a:ext cx="2541127" cy="3276600"/>
          </a:xfrm>
          <a:prstGeom prst="rect">
            <a:avLst/>
          </a:prstGeom>
        </p:spPr>
      </p:pic>
    </p:spTree>
    <p:extLst>
      <p:ext uri="{BB962C8B-B14F-4D97-AF65-F5344CB8AC3E}">
        <p14:creationId xmlns:p14="http://schemas.microsoft.com/office/powerpoint/2010/main" xmlns="" val="2535523672"/>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3602" name="Rectangle 2"/>
          <p:cNvSpPr>
            <a:spLocks noGrp="1" noChangeArrowheads="1"/>
          </p:cNvSpPr>
          <p:nvPr>
            <p:ph type="title"/>
          </p:nvPr>
        </p:nvSpPr>
        <p:spPr>
          <a:prstGeom prst="rect">
            <a:avLst/>
          </a:prstGeom>
        </p:spPr>
        <p:txBody>
          <a:bodyPr anchor="ctr" anchorCtr="0"/>
          <a:lstStyle/>
          <a:p>
            <a:pPr>
              <a:lnSpc>
                <a:spcPts val="4000"/>
              </a:lnSpc>
              <a:defRPr/>
            </a:pPr>
            <a:r>
              <a:rPr lang="en-US" dirty="0"/>
              <a:t>Obtaining Constructor Objects</a:t>
            </a:r>
            <a:endParaRPr lang="bg-BG" sz="4000" dirty="0"/>
          </a:p>
        </p:txBody>
      </p:sp>
      <p:sp>
        <p:nvSpPr>
          <p:cNvPr id="3" name="Slide Number Placeholder 2"/>
          <p:cNvSpPr>
            <a:spLocks noGrp="1"/>
          </p:cNvSpPr>
          <p:nvPr>
            <p:ph type="sldNum" sz="quarter" idx="4"/>
          </p:nvPr>
        </p:nvSpPr>
        <p:spPr/>
        <p:txBody>
          <a:bodyPr/>
          <a:lstStyle/>
          <a:p>
            <a:fld id="{C014DD1E-5D91-48A3-AD6D-45FBA980D106}" type="slidenum">
              <a:rPr lang="en-US" smtClean="0"/>
              <a:pPr/>
              <a:t>20</a:t>
            </a:fld>
            <a:endParaRPr lang="en-US" dirty="0"/>
          </a:p>
        </p:txBody>
      </p:sp>
      <p:sp>
        <p:nvSpPr>
          <p:cNvPr id="5" name="Rectangle 4"/>
          <p:cNvSpPr/>
          <p:nvPr/>
        </p:nvSpPr>
        <p:spPr>
          <a:xfrm>
            <a:off x="1065212" y="1828800"/>
            <a:ext cx="9906000" cy="1447800"/>
          </a:xfrm>
          <a:prstGeom prst="rect">
            <a:avLst/>
          </a:prstGeom>
          <a:solidFill>
            <a:schemeClr val="tx1"/>
          </a:solidFill>
          <a:ln>
            <a:noFill/>
          </a:ln>
          <a:effectLst>
            <a:innerShdw blurRad="876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eaLnBrk="0" fontAlgn="base" hangingPunct="0">
              <a:spcBef>
                <a:spcPct val="0"/>
              </a:spcBef>
              <a:spcAft>
                <a:spcPct val="0"/>
              </a:spcAft>
            </a:pPr>
            <a:r>
              <a:rPr lang="en-US" sz="2800" dirty="0">
                <a:solidFill>
                  <a:srgbClr val="2C8C8C"/>
                </a:solidFill>
                <a:latin typeface="Courier New" pitchFamily="49" charset="0"/>
                <a:cs typeface="Courier New" pitchFamily="49" charset="0"/>
              </a:rPr>
              <a:t> Constructor</a:t>
            </a:r>
            <a:r>
              <a:rPr lang="en-US" sz="2800" dirty="0">
                <a:solidFill>
                  <a:schemeClr val="bg1"/>
                </a:solidFill>
                <a:latin typeface="Courier New" pitchFamily="49" charset="0"/>
                <a:cs typeface="Courier New" pitchFamily="49" charset="0"/>
              </a:rPr>
              <a:t>[]</a:t>
            </a:r>
            <a:r>
              <a:rPr lang="bg-BG" sz="2800" dirty="0">
                <a:solidFill>
                  <a:srgbClr val="2C8C8C"/>
                </a:solidFill>
                <a:latin typeface="Courier New" pitchFamily="49" charset="0"/>
                <a:cs typeface="Courier New" pitchFamily="49" charset="0"/>
              </a:rPr>
              <a:t> </a:t>
            </a:r>
            <a:r>
              <a:rPr lang="en-US" sz="2800" dirty="0" err="1">
                <a:solidFill>
                  <a:srgbClr val="000000"/>
                </a:solidFill>
                <a:latin typeface="Courier New" pitchFamily="49" charset="0"/>
                <a:cs typeface="Courier New" pitchFamily="49" charset="0"/>
              </a:rPr>
              <a:t>publicCtors</a:t>
            </a:r>
            <a:r>
              <a:rPr lang="bg-BG" sz="2800" dirty="0">
                <a:solidFill>
                  <a:srgbClr val="000000"/>
                </a:solidFill>
                <a:latin typeface="Courier New" pitchFamily="49" charset="0"/>
                <a:cs typeface="Courier New" pitchFamily="49" charset="0"/>
              </a:rPr>
              <a:t> =</a:t>
            </a:r>
            <a:r>
              <a:rPr lang="en-US" sz="2800" dirty="0">
                <a:solidFill>
                  <a:srgbClr val="000000"/>
                </a:solidFill>
                <a:latin typeface="Courier New" pitchFamily="49" charset="0"/>
                <a:cs typeface="Courier New" pitchFamily="49" charset="0"/>
              </a:rPr>
              <a:t> 	</a:t>
            </a:r>
            <a:r>
              <a:rPr lang="en-US" sz="2800" dirty="0" err="1">
                <a:solidFill>
                  <a:srgbClr val="000000"/>
                </a:solidFill>
                <a:latin typeface="Courier New" pitchFamily="49" charset="0"/>
                <a:cs typeface="Courier New" pitchFamily="49" charset="0"/>
              </a:rPr>
              <a:t>testClass.getConstructors</a:t>
            </a:r>
            <a:r>
              <a:rPr lang="en-US" sz="2800" dirty="0">
                <a:solidFill>
                  <a:srgbClr val="000000"/>
                </a:solidFill>
                <a:latin typeface="Courier New" pitchFamily="49" charset="0"/>
                <a:cs typeface="Courier New" pitchFamily="49" charset="0"/>
              </a:rPr>
              <a:t>();</a:t>
            </a:r>
          </a:p>
        </p:txBody>
      </p:sp>
      <p:sp>
        <p:nvSpPr>
          <p:cNvPr id="6" name="Rectangle 5"/>
          <p:cNvSpPr/>
          <p:nvPr/>
        </p:nvSpPr>
        <p:spPr>
          <a:xfrm>
            <a:off x="1065212" y="3733800"/>
            <a:ext cx="9906000" cy="1752600"/>
          </a:xfrm>
          <a:prstGeom prst="rect">
            <a:avLst/>
          </a:prstGeom>
          <a:solidFill>
            <a:schemeClr val="tx1"/>
          </a:solidFill>
          <a:ln>
            <a:noFill/>
          </a:ln>
          <a:effectLst>
            <a:innerShdw blurRad="876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defTabSz="914400" eaLnBrk="0" fontAlgn="base" hangingPunct="0">
              <a:spcBef>
                <a:spcPct val="0"/>
              </a:spcBef>
              <a:spcAft>
                <a:spcPct val="0"/>
              </a:spcAft>
            </a:pPr>
            <a:r>
              <a:rPr lang="en-US" sz="2800" dirty="0">
                <a:solidFill>
                  <a:srgbClr val="2C8C8C"/>
                </a:solidFill>
                <a:latin typeface="Courier New" pitchFamily="49" charset="0"/>
                <a:cs typeface="Courier New" pitchFamily="49" charset="0"/>
              </a:rPr>
              <a:t> Constructor</a:t>
            </a:r>
            <a:r>
              <a:rPr lang="en-US" sz="2800" dirty="0">
                <a:solidFill>
                  <a:prstClr val="black"/>
                </a:solidFill>
                <a:latin typeface="Courier New" pitchFamily="49" charset="0"/>
                <a:cs typeface="Courier New" pitchFamily="49" charset="0"/>
              </a:rPr>
              <a:t>[]</a:t>
            </a:r>
            <a:r>
              <a:rPr lang="bg-BG" sz="2800" dirty="0">
                <a:solidFill>
                  <a:srgbClr val="2C8C8C"/>
                </a:solidFill>
                <a:latin typeface="Courier New" pitchFamily="49" charset="0"/>
                <a:cs typeface="Courier New" pitchFamily="49" charset="0"/>
              </a:rPr>
              <a:t> </a:t>
            </a:r>
            <a:r>
              <a:rPr lang="en-US" sz="2800" dirty="0" err="1">
                <a:solidFill>
                  <a:srgbClr val="000000"/>
                </a:solidFill>
                <a:latin typeface="Courier New" pitchFamily="49" charset="0"/>
                <a:cs typeface="Courier New" pitchFamily="49" charset="0"/>
              </a:rPr>
              <a:t>allCtors</a:t>
            </a:r>
            <a:r>
              <a:rPr lang="bg-BG" sz="2800" dirty="0">
                <a:solidFill>
                  <a:srgbClr val="000000"/>
                </a:solidFill>
                <a:latin typeface="Courier New" pitchFamily="49" charset="0"/>
                <a:cs typeface="Courier New" pitchFamily="49" charset="0"/>
              </a:rPr>
              <a:t> =</a:t>
            </a:r>
            <a:r>
              <a:rPr lang="en-US" sz="2800" dirty="0">
                <a:solidFill>
                  <a:srgbClr val="000000"/>
                </a:solidFill>
                <a:latin typeface="Courier New" pitchFamily="49" charset="0"/>
                <a:cs typeface="Courier New" pitchFamily="49" charset="0"/>
              </a:rPr>
              <a:t> 	</a:t>
            </a:r>
            <a:r>
              <a:rPr lang="en-US" sz="2800" dirty="0" err="1">
                <a:solidFill>
                  <a:srgbClr val="000000"/>
                </a:solidFill>
                <a:latin typeface="Courier New" pitchFamily="49" charset="0"/>
                <a:cs typeface="Courier New" pitchFamily="49" charset="0"/>
              </a:rPr>
              <a:t>testClass.getDeclaredConstructors</a:t>
            </a:r>
            <a:r>
              <a:rPr lang="en-US" sz="2800" dirty="0">
                <a:solidFill>
                  <a:srgbClr val="000000"/>
                </a:solidFill>
                <a:latin typeface="Courier New" pitchFamily="49" charset="0"/>
                <a:cs typeface="Courier New" pitchFamily="49" charset="0"/>
              </a:rPr>
              <a:t>();</a:t>
            </a:r>
          </a:p>
        </p:txBody>
      </p:sp>
    </p:spTree>
    <p:extLst>
      <p:ext uri="{BB962C8B-B14F-4D97-AF65-F5344CB8AC3E}">
        <p14:creationId xmlns:p14="http://schemas.microsoft.com/office/powerpoint/2010/main" xmlns="" val="3312300156"/>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3602" name="Rectangle 2"/>
          <p:cNvSpPr>
            <a:spLocks noGrp="1" noChangeArrowheads="1"/>
          </p:cNvSpPr>
          <p:nvPr>
            <p:ph type="title"/>
          </p:nvPr>
        </p:nvSpPr>
        <p:spPr>
          <a:prstGeom prst="rect">
            <a:avLst/>
          </a:prstGeom>
        </p:spPr>
        <p:txBody>
          <a:bodyPr anchor="ctr" anchorCtr="0"/>
          <a:lstStyle/>
          <a:p>
            <a:pPr>
              <a:lnSpc>
                <a:spcPts val="4000"/>
              </a:lnSpc>
              <a:defRPr/>
            </a:pPr>
            <a:r>
              <a:rPr lang="en-US" dirty="0"/>
              <a:t>Obtaining a Certain Constructor</a:t>
            </a:r>
            <a:endParaRPr lang="bg-BG" sz="4000" dirty="0"/>
          </a:p>
        </p:txBody>
      </p:sp>
      <p:sp>
        <p:nvSpPr>
          <p:cNvPr id="3" name="Slide Number Placeholder 2"/>
          <p:cNvSpPr>
            <a:spLocks noGrp="1"/>
          </p:cNvSpPr>
          <p:nvPr>
            <p:ph type="sldNum" sz="quarter" idx="4"/>
          </p:nvPr>
        </p:nvSpPr>
        <p:spPr/>
        <p:txBody>
          <a:bodyPr/>
          <a:lstStyle/>
          <a:p>
            <a:fld id="{C014DD1E-5D91-48A3-AD6D-45FBA980D106}" type="slidenum">
              <a:rPr lang="en-US" smtClean="0"/>
              <a:pPr/>
              <a:t>21</a:t>
            </a:fld>
            <a:endParaRPr lang="en-US" dirty="0"/>
          </a:p>
        </p:txBody>
      </p:sp>
      <p:sp>
        <p:nvSpPr>
          <p:cNvPr id="5" name="Rectangle 4"/>
          <p:cNvSpPr/>
          <p:nvPr/>
        </p:nvSpPr>
        <p:spPr>
          <a:xfrm>
            <a:off x="303212" y="2209800"/>
            <a:ext cx="11582400" cy="2209800"/>
          </a:xfrm>
          <a:prstGeom prst="rect">
            <a:avLst/>
          </a:prstGeom>
          <a:solidFill>
            <a:schemeClr val="tx1"/>
          </a:solidFill>
          <a:ln>
            <a:noFill/>
          </a:ln>
          <a:effectLst>
            <a:innerShdw blurRad="876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defTabSz="914400" fontAlgn="base">
              <a:spcBef>
                <a:spcPct val="0"/>
              </a:spcBef>
              <a:spcAft>
                <a:spcPct val="0"/>
              </a:spcAft>
            </a:pPr>
            <a:r>
              <a:rPr lang="en-US" sz="2800" dirty="0">
                <a:solidFill>
                  <a:srgbClr val="2C8C8C"/>
                </a:solidFill>
                <a:latin typeface="Courier New" pitchFamily="49" charset="0"/>
                <a:cs typeface="Courier New" pitchFamily="49" charset="0"/>
              </a:rPr>
              <a:t> </a:t>
            </a:r>
            <a:r>
              <a:rPr lang="bg-BG" sz="2800" dirty="0" err="1">
                <a:solidFill>
                  <a:srgbClr val="2C8C8C"/>
                </a:solidFill>
                <a:latin typeface="Courier New" pitchFamily="49" charset="0"/>
                <a:cs typeface="Courier New" pitchFamily="49" charset="0"/>
              </a:rPr>
              <a:t>Constructor</a:t>
            </a:r>
            <a:r>
              <a:rPr lang="bg-BG" sz="2800" dirty="0">
                <a:solidFill>
                  <a:srgbClr val="2C8C8C"/>
                </a:solidFill>
                <a:latin typeface="Courier New" pitchFamily="49" charset="0"/>
                <a:cs typeface="Courier New" pitchFamily="49" charset="0"/>
              </a:rPr>
              <a:t> </a:t>
            </a:r>
            <a:r>
              <a:rPr lang="bg-BG" sz="2800" dirty="0" err="1">
                <a:solidFill>
                  <a:srgbClr val="000000"/>
                </a:solidFill>
                <a:latin typeface="Courier New" pitchFamily="49" charset="0"/>
                <a:cs typeface="Courier New" pitchFamily="49" charset="0"/>
              </a:rPr>
              <a:t>constructor</a:t>
            </a:r>
            <a:r>
              <a:rPr lang="bg-BG" sz="2800" dirty="0">
                <a:solidFill>
                  <a:srgbClr val="000000"/>
                </a:solidFill>
                <a:latin typeface="Courier New" pitchFamily="49" charset="0"/>
                <a:cs typeface="Courier New" pitchFamily="49" charset="0"/>
              </a:rPr>
              <a:t> =       </a:t>
            </a:r>
            <a:r>
              <a:rPr lang="en-US" sz="2800" dirty="0">
                <a:solidFill>
                  <a:srgbClr val="000000"/>
                </a:solidFill>
                <a:latin typeface="Courier New" pitchFamily="49" charset="0"/>
                <a:cs typeface="Courier New" pitchFamily="49" charset="0"/>
              </a:rPr>
              <a:t>	</a:t>
            </a:r>
            <a:r>
              <a:rPr lang="bg-BG" sz="2800" dirty="0" err="1">
                <a:solidFill>
                  <a:srgbClr val="2C8C8C"/>
                </a:solidFill>
                <a:latin typeface="Courier New" pitchFamily="49" charset="0"/>
                <a:cs typeface="Courier New" pitchFamily="49" charset="0"/>
              </a:rPr>
              <a:t>StringBuilder</a:t>
            </a:r>
            <a:r>
              <a:rPr lang="bg-BG" sz="2800" dirty="0">
                <a:solidFill>
                  <a:srgbClr val="000000"/>
                </a:solidFill>
                <a:latin typeface="Courier New" pitchFamily="49" charset="0"/>
                <a:cs typeface="Courier New" pitchFamily="49" charset="0"/>
              </a:rPr>
              <a:t>.</a:t>
            </a:r>
            <a:r>
              <a:rPr lang="bg-BG" sz="2800" b="1" dirty="0" err="1">
                <a:solidFill>
                  <a:srgbClr val="000080"/>
                </a:solidFill>
                <a:latin typeface="Courier New" pitchFamily="49" charset="0"/>
                <a:cs typeface="Courier New" pitchFamily="49" charset="0"/>
              </a:rPr>
              <a:t>class</a:t>
            </a:r>
            <a:r>
              <a:rPr lang="bg-BG" sz="2800" dirty="0">
                <a:solidFill>
                  <a:srgbClr val="000000"/>
                </a:solidFill>
                <a:latin typeface="Courier New" pitchFamily="49" charset="0"/>
                <a:cs typeface="Courier New" pitchFamily="49" charset="0"/>
              </a:rPr>
              <a:t>.</a:t>
            </a:r>
            <a:r>
              <a:rPr lang="bg-BG" sz="2800" dirty="0" err="1">
                <a:solidFill>
                  <a:srgbClr val="000000"/>
                </a:solidFill>
                <a:latin typeface="Courier New" pitchFamily="49" charset="0"/>
                <a:cs typeface="Courier New" pitchFamily="49" charset="0"/>
              </a:rPr>
              <a:t>getConstructor</a:t>
            </a:r>
            <a:r>
              <a:rPr lang="bg-BG" sz="2800" dirty="0">
                <a:solidFill>
                  <a:srgbClr val="000000"/>
                </a:solidFill>
                <a:latin typeface="Courier New" pitchFamily="49" charset="0"/>
                <a:cs typeface="Courier New" pitchFamily="49" charset="0"/>
              </a:rPr>
              <a:t>(</a:t>
            </a:r>
            <a:r>
              <a:rPr lang="bg-BG" sz="2800" dirty="0" err="1">
                <a:solidFill>
                  <a:srgbClr val="2C8C8C"/>
                </a:solidFill>
                <a:latin typeface="Courier New" pitchFamily="49" charset="0"/>
                <a:cs typeface="Courier New" pitchFamily="49" charset="0"/>
              </a:rPr>
              <a:t>String</a:t>
            </a:r>
            <a:r>
              <a:rPr lang="bg-BG" sz="2800" dirty="0">
                <a:solidFill>
                  <a:srgbClr val="000000"/>
                </a:solidFill>
                <a:latin typeface="Courier New" pitchFamily="49" charset="0"/>
                <a:cs typeface="Courier New" pitchFamily="49" charset="0"/>
              </a:rPr>
              <a:t>.</a:t>
            </a:r>
            <a:r>
              <a:rPr lang="bg-BG" sz="2800" b="1" dirty="0" err="1">
                <a:solidFill>
                  <a:srgbClr val="000080"/>
                </a:solidFill>
                <a:latin typeface="Courier New" pitchFamily="49" charset="0"/>
                <a:cs typeface="Courier New" pitchFamily="49" charset="0"/>
              </a:rPr>
              <a:t>class</a:t>
            </a:r>
            <a:r>
              <a:rPr lang="bg-BG" sz="2800" dirty="0">
                <a:solidFill>
                  <a:srgbClr val="000000"/>
                </a:solidFill>
                <a:latin typeface="Courier New" pitchFamily="49" charset="0"/>
                <a:cs typeface="Courier New" pitchFamily="49" charset="0"/>
              </a:rPr>
              <a:t>);</a:t>
            </a:r>
            <a:endParaRPr lang="bg-BG" sz="3600" dirty="0">
              <a:solidFill>
                <a:schemeClr val="tx1"/>
              </a:solidFill>
              <a:latin typeface="Arial" pitchFamily="34" charset="0"/>
              <a:cs typeface="Arial" pitchFamily="34" charset="0"/>
            </a:endParaRPr>
          </a:p>
        </p:txBody>
      </p:sp>
    </p:spTree>
    <p:extLst>
      <p:ext uri="{BB962C8B-B14F-4D97-AF65-F5344CB8AC3E}">
        <p14:creationId xmlns:p14="http://schemas.microsoft.com/office/powerpoint/2010/main" xmlns="" val="3312300156"/>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3602" name="Rectangle 2"/>
          <p:cNvSpPr>
            <a:spLocks noGrp="1" noChangeArrowheads="1"/>
          </p:cNvSpPr>
          <p:nvPr>
            <p:ph type="title"/>
          </p:nvPr>
        </p:nvSpPr>
        <p:spPr>
          <a:prstGeom prst="rect">
            <a:avLst/>
          </a:prstGeom>
        </p:spPr>
        <p:txBody>
          <a:bodyPr anchor="ctr" anchorCtr="0"/>
          <a:lstStyle/>
          <a:p>
            <a:r>
              <a:rPr lang="en-US" dirty="0"/>
              <a:t>Instantiating Objects</a:t>
            </a:r>
          </a:p>
        </p:txBody>
      </p:sp>
      <p:sp>
        <p:nvSpPr>
          <p:cNvPr id="3" name="Slide Number Placeholder 2"/>
          <p:cNvSpPr>
            <a:spLocks noGrp="1"/>
          </p:cNvSpPr>
          <p:nvPr>
            <p:ph type="sldNum" sz="quarter" idx="4"/>
          </p:nvPr>
        </p:nvSpPr>
        <p:spPr/>
        <p:txBody>
          <a:bodyPr/>
          <a:lstStyle/>
          <a:p>
            <a:fld id="{C014DD1E-5D91-48A3-AD6D-45FBA980D106}" type="slidenum">
              <a:rPr lang="en-US" smtClean="0"/>
              <a:pPr/>
              <a:t>22</a:t>
            </a:fld>
            <a:endParaRPr lang="en-US" dirty="0"/>
          </a:p>
        </p:txBody>
      </p:sp>
      <p:sp>
        <p:nvSpPr>
          <p:cNvPr id="5" name="Rectangle 4"/>
          <p:cNvSpPr/>
          <p:nvPr/>
        </p:nvSpPr>
        <p:spPr>
          <a:xfrm>
            <a:off x="455612" y="2133600"/>
            <a:ext cx="11277600" cy="2362200"/>
          </a:xfrm>
          <a:prstGeom prst="rect">
            <a:avLst/>
          </a:prstGeom>
          <a:solidFill>
            <a:schemeClr val="tx1"/>
          </a:solidFill>
          <a:ln>
            <a:noFill/>
          </a:ln>
          <a:effectLst>
            <a:innerShdw blurRad="876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defTabSz="914400" fontAlgn="base">
              <a:spcBef>
                <a:spcPct val="0"/>
              </a:spcBef>
              <a:spcAft>
                <a:spcPct val="0"/>
              </a:spcAft>
            </a:pPr>
            <a:r>
              <a:rPr lang="en-US" sz="2800" dirty="0">
                <a:solidFill>
                  <a:srgbClr val="2C8C8C"/>
                </a:solidFill>
                <a:latin typeface="Courier New" pitchFamily="49" charset="0"/>
                <a:cs typeface="Courier New" pitchFamily="49" charset="0"/>
              </a:rPr>
              <a:t> </a:t>
            </a:r>
            <a:r>
              <a:rPr lang="bg-BG" sz="2800" dirty="0" err="1">
                <a:solidFill>
                  <a:srgbClr val="2C8C8C"/>
                </a:solidFill>
                <a:latin typeface="Courier New" pitchFamily="49" charset="0"/>
                <a:cs typeface="Courier New" pitchFamily="49" charset="0"/>
              </a:rPr>
              <a:t>StringBuilder</a:t>
            </a:r>
            <a:r>
              <a:rPr lang="bg-BG" sz="2800" dirty="0">
                <a:solidFill>
                  <a:srgbClr val="2C8C8C"/>
                </a:solidFill>
                <a:latin typeface="Courier New" pitchFamily="49" charset="0"/>
                <a:cs typeface="Courier New" pitchFamily="49" charset="0"/>
              </a:rPr>
              <a:t> </a:t>
            </a:r>
            <a:r>
              <a:rPr lang="en-US" sz="2800" dirty="0">
                <a:solidFill>
                  <a:srgbClr val="000000"/>
                </a:solidFill>
                <a:latin typeface="Courier New" pitchFamily="49" charset="0"/>
                <a:cs typeface="Courier New" pitchFamily="49" charset="0"/>
              </a:rPr>
              <a:t>builder</a:t>
            </a:r>
            <a:r>
              <a:rPr lang="bg-BG" sz="2800" dirty="0">
                <a:solidFill>
                  <a:srgbClr val="000000"/>
                </a:solidFill>
                <a:latin typeface="Courier New" pitchFamily="49" charset="0"/>
                <a:cs typeface="Courier New" pitchFamily="49" charset="0"/>
              </a:rPr>
              <a:t> =</a:t>
            </a:r>
            <a:endParaRPr lang="en-US" sz="2800" dirty="0">
              <a:solidFill>
                <a:srgbClr val="000000"/>
              </a:solidFill>
              <a:latin typeface="Courier New" pitchFamily="49" charset="0"/>
              <a:cs typeface="Courier New" pitchFamily="49" charset="0"/>
            </a:endParaRPr>
          </a:p>
          <a:p>
            <a:pPr lvl="0" defTabSz="914400" fontAlgn="base">
              <a:spcBef>
                <a:spcPct val="0"/>
              </a:spcBef>
              <a:spcAft>
                <a:spcPct val="0"/>
              </a:spcAft>
            </a:pPr>
            <a:r>
              <a:rPr lang="en-US" sz="2800" dirty="0">
                <a:solidFill>
                  <a:srgbClr val="000000"/>
                </a:solidFill>
                <a:latin typeface="Courier New" pitchFamily="49" charset="0"/>
                <a:cs typeface="Courier New" pitchFamily="49" charset="0"/>
              </a:rPr>
              <a:t>	</a:t>
            </a:r>
            <a:r>
              <a:rPr lang="bg-BG" sz="2800" dirty="0">
                <a:solidFill>
                  <a:srgbClr val="000000"/>
                </a:solidFill>
                <a:latin typeface="Courier New" pitchFamily="49" charset="0"/>
                <a:cs typeface="Courier New" pitchFamily="49" charset="0"/>
              </a:rPr>
              <a:t>(</a:t>
            </a:r>
            <a:r>
              <a:rPr lang="bg-BG" sz="2800" dirty="0" err="1">
                <a:solidFill>
                  <a:srgbClr val="2C8C8C"/>
                </a:solidFill>
                <a:latin typeface="Courier New" pitchFamily="49" charset="0"/>
                <a:cs typeface="Courier New" pitchFamily="49" charset="0"/>
              </a:rPr>
              <a:t>StringBuilder</a:t>
            </a:r>
            <a:r>
              <a:rPr lang="bg-BG" sz="2800" dirty="0">
                <a:solidFill>
                  <a:srgbClr val="000000"/>
                </a:solidFill>
                <a:latin typeface="Courier New" pitchFamily="49" charset="0"/>
                <a:cs typeface="Courier New" pitchFamily="49" charset="0"/>
              </a:rPr>
              <a:t>)</a:t>
            </a:r>
            <a:r>
              <a:rPr lang="en-US" sz="2800" dirty="0">
                <a:solidFill>
                  <a:srgbClr val="000000"/>
                </a:solidFill>
                <a:latin typeface="Courier New" pitchFamily="49" charset="0"/>
                <a:cs typeface="Courier New" pitchFamily="49" charset="0"/>
              </a:rPr>
              <a:t> </a:t>
            </a:r>
            <a:r>
              <a:rPr lang="bg-BG" sz="2800" dirty="0" err="1">
                <a:solidFill>
                  <a:srgbClr val="000000"/>
                </a:solidFill>
                <a:latin typeface="Courier New" pitchFamily="49" charset="0"/>
                <a:cs typeface="Courier New" pitchFamily="49" charset="0"/>
              </a:rPr>
              <a:t>constructor</a:t>
            </a:r>
            <a:r>
              <a:rPr lang="bg-BG" sz="2800" dirty="0">
                <a:solidFill>
                  <a:srgbClr val="000000"/>
                </a:solidFill>
                <a:latin typeface="Courier New" pitchFamily="49" charset="0"/>
                <a:cs typeface="Courier New" pitchFamily="49" charset="0"/>
              </a:rPr>
              <a:t>.newInstance(</a:t>
            </a:r>
            <a:r>
              <a:rPr lang="bg-BG" sz="2800" b="1" dirty="0">
                <a:solidFill>
                  <a:srgbClr val="008000"/>
                </a:solidFill>
                <a:latin typeface="Courier New" pitchFamily="49" charset="0"/>
                <a:cs typeface="Courier New" pitchFamily="49" charset="0"/>
              </a:rPr>
              <a:t>"</a:t>
            </a:r>
            <a:r>
              <a:rPr lang="en-US" sz="2800" b="1" dirty="0">
                <a:solidFill>
                  <a:srgbClr val="008000"/>
                </a:solidFill>
                <a:latin typeface="Courier New" pitchFamily="49" charset="0"/>
                <a:cs typeface="Courier New" pitchFamily="49" charset="0"/>
              </a:rPr>
              <a:t>hi!</a:t>
            </a:r>
            <a:r>
              <a:rPr lang="bg-BG" sz="2800" b="1" dirty="0">
                <a:solidFill>
                  <a:srgbClr val="008000"/>
                </a:solidFill>
                <a:latin typeface="Courier New" pitchFamily="49" charset="0"/>
                <a:cs typeface="Courier New" pitchFamily="49" charset="0"/>
              </a:rPr>
              <a:t>"</a:t>
            </a:r>
            <a:r>
              <a:rPr lang="bg-BG" sz="2800" dirty="0">
                <a:solidFill>
                  <a:srgbClr val="000000"/>
                </a:solidFill>
                <a:latin typeface="Courier New" pitchFamily="49" charset="0"/>
                <a:cs typeface="Courier New" pitchFamily="49" charset="0"/>
              </a:rPr>
              <a:t>);</a:t>
            </a:r>
            <a:endParaRPr lang="bg-BG" sz="3600" dirty="0">
              <a:solidFill>
                <a:schemeClr val="tx1"/>
              </a:solidFill>
              <a:latin typeface="Arial" pitchFamily="34" charset="0"/>
              <a:cs typeface="Arial" pitchFamily="34" charset="0"/>
            </a:endParaRPr>
          </a:p>
        </p:txBody>
      </p:sp>
      <p:sp>
        <p:nvSpPr>
          <p:cNvPr id="6" name="AutoShape 20"/>
          <p:cNvSpPr>
            <a:spLocks noChangeArrowheads="1"/>
          </p:cNvSpPr>
          <p:nvPr/>
        </p:nvSpPr>
        <p:spPr bwMode="auto">
          <a:xfrm>
            <a:off x="7847012" y="4343400"/>
            <a:ext cx="3810000" cy="2277880"/>
          </a:xfrm>
          <a:prstGeom prst="wedgeRoundRectCallout">
            <a:avLst>
              <a:gd name="adj1" fmla="val -32012"/>
              <a:gd name="adj2" fmla="val -74872"/>
              <a:gd name="adj3" fmla="val 16667"/>
            </a:avLst>
          </a:prstGeom>
          <a:solidFill>
            <a:srgbClr val="663606"/>
          </a:solidFill>
          <a:ln w="9525" algn="ctr">
            <a:solidFill>
              <a:srgbClr val="F5FFE0"/>
            </a:solidFill>
            <a:miter lim="800000"/>
            <a:headEnd/>
            <a:tailEnd/>
          </a:ln>
          <a:effectLst/>
        </p:spPr>
        <p:txBody>
          <a:bodyPr anchor="ctr"/>
          <a:lstStyle/>
          <a:p>
            <a:pPr algn="ctr">
              <a:defRPr/>
            </a:pPr>
            <a:r>
              <a:rPr lang="en-US" sz="2800" dirty="0"/>
              <a:t>Supply a parameter for each argument in the constructor you are invoking</a:t>
            </a:r>
            <a:endParaRPr lang="bg-BG" sz="2800"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xmlns="" val="331230015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3602" name="Rectangle 2"/>
          <p:cNvSpPr>
            <a:spLocks noGrp="1" noChangeArrowheads="1"/>
          </p:cNvSpPr>
          <p:nvPr>
            <p:ph type="title"/>
          </p:nvPr>
        </p:nvSpPr>
        <p:spPr>
          <a:prstGeom prst="rect">
            <a:avLst/>
          </a:prstGeom>
        </p:spPr>
        <p:txBody>
          <a:bodyPr anchor="ctr" anchorCtr="0"/>
          <a:lstStyle/>
          <a:p>
            <a:r>
              <a:rPr lang="en-US" dirty="0"/>
              <a:t>Constructor Parameters</a:t>
            </a:r>
          </a:p>
        </p:txBody>
      </p:sp>
      <p:sp>
        <p:nvSpPr>
          <p:cNvPr id="3" name="Slide Number Placeholder 2"/>
          <p:cNvSpPr>
            <a:spLocks noGrp="1"/>
          </p:cNvSpPr>
          <p:nvPr>
            <p:ph type="sldNum" sz="quarter" idx="4"/>
          </p:nvPr>
        </p:nvSpPr>
        <p:spPr/>
        <p:txBody>
          <a:bodyPr/>
          <a:lstStyle/>
          <a:p>
            <a:fld id="{C014DD1E-5D91-48A3-AD6D-45FBA980D106}" type="slidenum">
              <a:rPr lang="en-US" smtClean="0"/>
              <a:pPr/>
              <a:t>23</a:t>
            </a:fld>
            <a:endParaRPr lang="en-US" dirty="0"/>
          </a:p>
        </p:txBody>
      </p:sp>
      <p:sp>
        <p:nvSpPr>
          <p:cNvPr id="5" name="Rectangle 4"/>
          <p:cNvSpPr/>
          <p:nvPr/>
        </p:nvSpPr>
        <p:spPr>
          <a:xfrm>
            <a:off x="1446212" y="2438400"/>
            <a:ext cx="9296400" cy="1752600"/>
          </a:xfrm>
          <a:prstGeom prst="rect">
            <a:avLst/>
          </a:prstGeom>
          <a:solidFill>
            <a:schemeClr val="tx1"/>
          </a:solidFill>
          <a:ln>
            <a:noFill/>
          </a:ln>
          <a:effectLst>
            <a:innerShdw blurRad="876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defTabSz="914400" fontAlgn="base">
              <a:spcBef>
                <a:spcPct val="0"/>
              </a:spcBef>
              <a:spcAft>
                <a:spcPct val="0"/>
              </a:spcAft>
            </a:pPr>
            <a:r>
              <a:rPr lang="en-US" sz="2800" dirty="0">
                <a:solidFill>
                  <a:srgbClr val="2C8C8C"/>
                </a:solidFill>
                <a:latin typeface="Courier New" pitchFamily="49" charset="0"/>
                <a:cs typeface="Courier New" pitchFamily="49" charset="0"/>
              </a:rPr>
              <a:t> </a:t>
            </a:r>
            <a:r>
              <a:rPr lang="bg-BG" sz="2800" dirty="0" err="1">
                <a:solidFill>
                  <a:srgbClr val="2C8C8C"/>
                </a:solidFill>
                <a:latin typeface="Courier New" pitchFamily="49" charset="0"/>
                <a:cs typeface="Courier New" pitchFamily="49" charset="0"/>
              </a:rPr>
              <a:t>Class</a:t>
            </a:r>
            <a:r>
              <a:rPr lang="bg-BG" sz="2800" dirty="0">
                <a:solidFill>
                  <a:srgbClr val="000000"/>
                </a:solidFill>
                <a:latin typeface="Courier New" pitchFamily="49" charset="0"/>
                <a:cs typeface="Courier New" pitchFamily="49" charset="0"/>
              </a:rPr>
              <a:t>[] </a:t>
            </a:r>
            <a:r>
              <a:rPr lang="bg-BG" sz="2800" dirty="0" err="1">
                <a:solidFill>
                  <a:srgbClr val="000000"/>
                </a:solidFill>
                <a:latin typeface="Courier New" pitchFamily="49" charset="0"/>
                <a:cs typeface="Courier New" pitchFamily="49" charset="0"/>
              </a:rPr>
              <a:t>parameterTypes</a:t>
            </a:r>
            <a:r>
              <a:rPr lang="bg-BG" sz="2800" dirty="0">
                <a:solidFill>
                  <a:srgbClr val="000000"/>
                </a:solidFill>
                <a:latin typeface="Courier New" pitchFamily="49" charset="0"/>
                <a:cs typeface="Courier New" pitchFamily="49" charset="0"/>
              </a:rPr>
              <a:t> = </a:t>
            </a:r>
            <a:r>
              <a:rPr lang="en-US" sz="2800" dirty="0">
                <a:solidFill>
                  <a:srgbClr val="000000"/>
                </a:solidFill>
                <a:latin typeface="Courier New" pitchFamily="49" charset="0"/>
                <a:cs typeface="Courier New" pitchFamily="49" charset="0"/>
              </a:rPr>
              <a:t>	</a:t>
            </a:r>
            <a:r>
              <a:rPr lang="bg-BG" sz="2800" dirty="0" err="1">
                <a:solidFill>
                  <a:srgbClr val="000000"/>
                </a:solidFill>
                <a:latin typeface="Courier New" pitchFamily="49" charset="0"/>
                <a:cs typeface="Courier New" pitchFamily="49" charset="0"/>
              </a:rPr>
              <a:t>constructor</a:t>
            </a:r>
            <a:r>
              <a:rPr lang="bg-BG" sz="2800" dirty="0">
                <a:solidFill>
                  <a:srgbClr val="000000"/>
                </a:solidFill>
                <a:latin typeface="Courier New" pitchFamily="49" charset="0"/>
                <a:cs typeface="Courier New" pitchFamily="49" charset="0"/>
              </a:rPr>
              <a:t>.</a:t>
            </a:r>
            <a:r>
              <a:rPr lang="bg-BG" sz="2800" dirty="0" err="1">
                <a:solidFill>
                  <a:srgbClr val="000000"/>
                </a:solidFill>
                <a:latin typeface="Courier New" pitchFamily="49" charset="0"/>
                <a:cs typeface="Courier New" pitchFamily="49" charset="0"/>
              </a:rPr>
              <a:t>getParameterTypes</a:t>
            </a:r>
            <a:r>
              <a:rPr lang="bg-BG" sz="2800" dirty="0">
                <a:solidFill>
                  <a:srgbClr val="000000"/>
                </a:solidFill>
                <a:latin typeface="Courier New" pitchFamily="49" charset="0"/>
                <a:cs typeface="Courier New" pitchFamily="49" charset="0"/>
              </a:rPr>
              <a:t>();</a:t>
            </a:r>
            <a:endParaRPr lang="bg-BG" sz="3600" dirty="0">
              <a:solidFill>
                <a:schemeClr val="tx1"/>
              </a:solidFill>
              <a:latin typeface="Arial" pitchFamily="34" charset="0"/>
              <a:cs typeface="Arial" pitchFamily="34" charset="0"/>
            </a:endParaRPr>
          </a:p>
        </p:txBody>
      </p:sp>
    </p:spTree>
    <p:extLst>
      <p:ext uri="{BB962C8B-B14F-4D97-AF65-F5344CB8AC3E}">
        <p14:creationId xmlns:p14="http://schemas.microsoft.com/office/powerpoint/2010/main" xmlns="" val="3312300156"/>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3602" name="Rectangle 2"/>
          <p:cNvSpPr>
            <a:spLocks noGrp="1" noChangeArrowheads="1"/>
          </p:cNvSpPr>
          <p:nvPr>
            <p:ph type="title"/>
          </p:nvPr>
        </p:nvSpPr>
        <p:spPr>
          <a:prstGeom prst="rect">
            <a:avLst/>
          </a:prstGeom>
        </p:spPr>
        <p:txBody>
          <a:bodyPr anchor="ctr" anchorCtr="0"/>
          <a:lstStyle/>
          <a:p>
            <a:pPr>
              <a:lnSpc>
                <a:spcPts val="4000"/>
              </a:lnSpc>
              <a:defRPr/>
            </a:pPr>
            <a:r>
              <a:rPr lang="en-US" dirty="0"/>
              <a:t>Obtaining Method Objects</a:t>
            </a:r>
            <a:endParaRPr lang="bg-BG" sz="4000" dirty="0"/>
          </a:p>
        </p:txBody>
      </p:sp>
      <p:sp>
        <p:nvSpPr>
          <p:cNvPr id="3" name="Slide Number Placeholder 2"/>
          <p:cNvSpPr>
            <a:spLocks noGrp="1"/>
          </p:cNvSpPr>
          <p:nvPr>
            <p:ph type="sldNum" sz="quarter" idx="4"/>
          </p:nvPr>
        </p:nvSpPr>
        <p:spPr/>
        <p:txBody>
          <a:bodyPr/>
          <a:lstStyle/>
          <a:p>
            <a:fld id="{C014DD1E-5D91-48A3-AD6D-45FBA980D106}" type="slidenum">
              <a:rPr lang="en-US" smtClean="0"/>
              <a:pPr/>
              <a:t>24</a:t>
            </a:fld>
            <a:endParaRPr lang="en-US" dirty="0"/>
          </a:p>
        </p:txBody>
      </p:sp>
      <p:sp>
        <p:nvSpPr>
          <p:cNvPr id="5" name="Rectangle 4"/>
          <p:cNvSpPr/>
          <p:nvPr/>
        </p:nvSpPr>
        <p:spPr>
          <a:xfrm>
            <a:off x="2132012" y="1828800"/>
            <a:ext cx="7772400" cy="1447800"/>
          </a:xfrm>
          <a:prstGeom prst="rect">
            <a:avLst/>
          </a:prstGeom>
          <a:solidFill>
            <a:schemeClr val="tx1"/>
          </a:solidFill>
          <a:ln>
            <a:noFill/>
          </a:ln>
          <a:effectLst>
            <a:innerShdw blurRad="876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eaLnBrk="0" fontAlgn="base" hangingPunct="0">
              <a:spcBef>
                <a:spcPct val="0"/>
              </a:spcBef>
              <a:spcAft>
                <a:spcPct val="0"/>
              </a:spcAft>
            </a:pPr>
            <a:r>
              <a:rPr lang="en-US" sz="2800" dirty="0">
                <a:solidFill>
                  <a:srgbClr val="2C8C8C"/>
                </a:solidFill>
                <a:latin typeface="Courier New" pitchFamily="49" charset="0"/>
                <a:cs typeface="Courier New" pitchFamily="49" charset="0"/>
              </a:rPr>
              <a:t> Method</a:t>
            </a:r>
            <a:r>
              <a:rPr lang="en-US" sz="2800" dirty="0">
                <a:solidFill>
                  <a:schemeClr val="bg1"/>
                </a:solidFill>
                <a:latin typeface="Courier New" pitchFamily="49" charset="0"/>
                <a:cs typeface="Courier New" pitchFamily="49" charset="0"/>
              </a:rPr>
              <a:t>[]</a:t>
            </a:r>
            <a:r>
              <a:rPr lang="bg-BG" sz="2800" dirty="0">
                <a:solidFill>
                  <a:srgbClr val="2C8C8C"/>
                </a:solidFill>
                <a:latin typeface="Courier New" pitchFamily="49" charset="0"/>
                <a:cs typeface="Courier New" pitchFamily="49" charset="0"/>
              </a:rPr>
              <a:t> </a:t>
            </a:r>
            <a:r>
              <a:rPr lang="en-US" sz="2800" dirty="0" err="1">
                <a:solidFill>
                  <a:srgbClr val="000000"/>
                </a:solidFill>
                <a:latin typeface="Courier New" pitchFamily="49" charset="0"/>
                <a:cs typeface="Courier New" pitchFamily="49" charset="0"/>
              </a:rPr>
              <a:t>publicMethods</a:t>
            </a:r>
            <a:r>
              <a:rPr lang="bg-BG" sz="2800" dirty="0">
                <a:solidFill>
                  <a:srgbClr val="000000"/>
                </a:solidFill>
                <a:latin typeface="Courier New" pitchFamily="49" charset="0"/>
                <a:cs typeface="Courier New" pitchFamily="49" charset="0"/>
              </a:rPr>
              <a:t> =</a:t>
            </a:r>
            <a:r>
              <a:rPr lang="en-US" sz="2800" dirty="0">
                <a:solidFill>
                  <a:srgbClr val="000000"/>
                </a:solidFill>
                <a:latin typeface="Courier New" pitchFamily="49" charset="0"/>
                <a:cs typeface="Courier New" pitchFamily="49" charset="0"/>
              </a:rPr>
              <a:t> 	</a:t>
            </a:r>
            <a:r>
              <a:rPr lang="en-US" sz="2800" dirty="0" err="1">
                <a:solidFill>
                  <a:srgbClr val="000000"/>
                </a:solidFill>
                <a:latin typeface="Courier New" pitchFamily="49" charset="0"/>
                <a:cs typeface="Courier New" pitchFamily="49" charset="0"/>
              </a:rPr>
              <a:t>testClass.getMethods</a:t>
            </a:r>
            <a:r>
              <a:rPr lang="en-US" sz="2800" dirty="0">
                <a:solidFill>
                  <a:srgbClr val="000000"/>
                </a:solidFill>
                <a:latin typeface="Courier New" pitchFamily="49" charset="0"/>
                <a:cs typeface="Courier New" pitchFamily="49" charset="0"/>
              </a:rPr>
              <a:t>();</a:t>
            </a:r>
          </a:p>
        </p:txBody>
      </p:sp>
      <p:sp>
        <p:nvSpPr>
          <p:cNvPr id="6" name="Rectangle 5"/>
          <p:cNvSpPr/>
          <p:nvPr/>
        </p:nvSpPr>
        <p:spPr>
          <a:xfrm>
            <a:off x="2132012" y="3886200"/>
            <a:ext cx="7772400" cy="1447800"/>
          </a:xfrm>
          <a:prstGeom prst="rect">
            <a:avLst/>
          </a:prstGeom>
          <a:solidFill>
            <a:schemeClr val="tx1"/>
          </a:solidFill>
          <a:ln>
            <a:noFill/>
          </a:ln>
          <a:effectLst>
            <a:innerShdw blurRad="876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defTabSz="914400" eaLnBrk="0" fontAlgn="base" hangingPunct="0">
              <a:spcBef>
                <a:spcPct val="0"/>
              </a:spcBef>
              <a:spcAft>
                <a:spcPct val="0"/>
              </a:spcAft>
            </a:pPr>
            <a:r>
              <a:rPr lang="en-US" sz="2800" dirty="0">
                <a:solidFill>
                  <a:srgbClr val="2C8C8C"/>
                </a:solidFill>
                <a:latin typeface="Courier New" pitchFamily="49" charset="0"/>
                <a:cs typeface="Courier New" pitchFamily="49" charset="0"/>
              </a:rPr>
              <a:t> Method</a:t>
            </a:r>
            <a:r>
              <a:rPr lang="en-US" sz="2800" dirty="0">
                <a:solidFill>
                  <a:prstClr val="black"/>
                </a:solidFill>
                <a:latin typeface="Courier New" pitchFamily="49" charset="0"/>
                <a:cs typeface="Courier New" pitchFamily="49" charset="0"/>
              </a:rPr>
              <a:t>[]</a:t>
            </a:r>
            <a:r>
              <a:rPr lang="bg-BG" sz="2800" dirty="0">
                <a:solidFill>
                  <a:srgbClr val="2C8C8C"/>
                </a:solidFill>
                <a:latin typeface="Courier New" pitchFamily="49" charset="0"/>
                <a:cs typeface="Courier New" pitchFamily="49" charset="0"/>
              </a:rPr>
              <a:t> </a:t>
            </a:r>
            <a:r>
              <a:rPr lang="en-US" sz="2800" dirty="0" err="1">
                <a:solidFill>
                  <a:srgbClr val="000000"/>
                </a:solidFill>
                <a:latin typeface="Courier New" pitchFamily="49" charset="0"/>
                <a:cs typeface="Courier New" pitchFamily="49" charset="0"/>
              </a:rPr>
              <a:t>allMethods</a:t>
            </a:r>
            <a:r>
              <a:rPr lang="bg-BG" sz="2800" dirty="0">
                <a:solidFill>
                  <a:srgbClr val="000000"/>
                </a:solidFill>
                <a:latin typeface="Courier New" pitchFamily="49" charset="0"/>
                <a:cs typeface="Courier New" pitchFamily="49" charset="0"/>
              </a:rPr>
              <a:t> =</a:t>
            </a:r>
            <a:r>
              <a:rPr lang="en-US" sz="2800" dirty="0">
                <a:solidFill>
                  <a:srgbClr val="000000"/>
                </a:solidFill>
                <a:latin typeface="Courier New" pitchFamily="49" charset="0"/>
                <a:cs typeface="Courier New" pitchFamily="49" charset="0"/>
              </a:rPr>
              <a:t> 	</a:t>
            </a:r>
            <a:r>
              <a:rPr lang="en-US" sz="2800" dirty="0" err="1">
                <a:solidFill>
                  <a:srgbClr val="000000"/>
                </a:solidFill>
                <a:latin typeface="Courier New" pitchFamily="49" charset="0"/>
                <a:cs typeface="Courier New" pitchFamily="49" charset="0"/>
              </a:rPr>
              <a:t>testClass.getDeclaredMethods</a:t>
            </a:r>
            <a:r>
              <a:rPr lang="en-US" sz="2800" dirty="0">
                <a:solidFill>
                  <a:srgbClr val="000000"/>
                </a:solidFill>
                <a:latin typeface="Courier New" pitchFamily="49" charset="0"/>
                <a:cs typeface="Courier New" pitchFamily="49" charset="0"/>
              </a:rPr>
              <a:t>();</a:t>
            </a:r>
          </a:p>
        </p:txBody>
      </p:sp>
    </p:spTree>
    <p:extLst>
      <p:ext uri="{BB962C8B-B14F-4D97-AF65-F5344CB8AC3E}">
        <p14:creationId xmlns:p14="http://schemas.microsoft.com/office/powerpoint/2010/main" xmlns="" val="3312300156"/>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3602" name="Rectangle 2"/>
          <p:cNvSpPr>
            <a:spLocks noGrp="1" noChangeArrowheads="1"/>
          </p:cNvSpPr>
          <p:nvPr>
            <p:ph type="title"/>
          </p:nvPr>
        </p:nvSpPr>
        <p:spPr>
          <a:prstGeom prst="rect">
            <a:avLst/>
          </a:prstGeom>
        </p:spPr>
        <p:txBody>
          <a:bodyPr anchor="ctr" anchorCtr="0"/>
          <a:lstStyle/>
          <a:p>
            <a:pPr>
              <a:lnSpc>
                <a:spcPts val="4000"/>
              </a:lnSpc>
              <a:defRPr/>
            </a:pPr>
            <a:r>
              <a:rPr lang="en-US" dirty="0"/>
              <a:t>Obtaining</a:t>
            </a:r>
            <a:r>
              <a:rPr lang="bg-BG" dirty="0"/>
              <a:t> а </a:t>
            </a:r>
            <a:r>
              <a:rPr lang="en-US" dirty="0"/>
              <a:t>certain Method Object</a:t>
            </a:r>
            <a:endParaRPr lang="bg-BG" sz="4000" dirty="0"/>
          </a:p>
        </p:txBody>
      </p:sp>
      <p:sp>
        <p:nvSpPr>
          <p:cNvPr id="3" name="Slide Number Placeholder 2"/>
          <p:cNvSpPr>
            <a:spLocks noGrp="1"/>
          </p:cNvSpPr>
          <p:nvPr>
            <p:ph type="sldNum" sz="quarter" idx="4"/>
          </p:nvPr>
        </p:nvSpPr>
        <p:spPr/>
        <p:txBody>
          <a:bodyPr/>
          <a:lstStyle/>
          <a:p>
            <a:fld id="{C014DD1E-5D91-48A3-AD6D-45FBA980D106}" type="slidenum">
              <a:rPr lang="en-US" smtClean="0"/>
              <a:pPr/>
              <a:t>25</a:t>
            </a:fld>
            <a:endParaRPr lang="en-US" dirty="0"/>
          </a:p>
        </p:txBody>
      </p:sp>
      <p:sp>
        <p:nvSpPr>
          <p:cNvPr id="5" name="Rectangle 4"/>
          <p:cNvSpPr/>
          <p:nvPr/>
        </p:nvSpPr>
        <p:spPr>
          <a:xfrm>
            <a:off x="836612" y="2667000"/>
            <a:ext cx="10363200" cy="1447800"/>
          </a:xfrm>
          <a:prstGeom prst="rect">
            <a:avLst/>
          </a:prstGeom>
          <a:solidFill>
            <a:schemeClr val="tx1"/>
          </a:solidFill>
          <a:ln>
            <a:noFill/>
          </a:ln>
          <a:effectLst>
            <a:innerShdw blurRad="876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defTabSz="914400" eaLnBrk="0" fontAlgn="base" hangingPunct="0">
              <a:spcBef>
                <a:spcPct val="0"/>
              </a:spcBef>
              <a:spcAft>
                <a:spcPct val="0"/>
              </a:spcAft>
            </a:pPr>
            <a:r>
              <a:rPr lang="en-US" sz="2800" dirty="0">
                <a:solidFill>
                  <a:srgbClr val="2C8C8C"/>
                </a:solidFill>
                <a:latin typeface="Courier New" pitchFamily="49" charset="0"/>
                <a:cs typeface="Courier New" pitchFamily="49" charset="0"/>
              </a:rPr>
              <a:t> Method</a:t>
            </a:r>
            <a:r>
              <a:rPr lang="bg-BG" sz="2800" dirty="0">
                <a:solidFill>
                  <a:srgbClr val="2C8C8C"/>
                </a:solidFill>
                <a:latin typeface="Courier New" pitchFamily="49" charset="0"/>
                <a:cs typeface="Courier New" pitchFamily="49" charset="0"/>
              </a:rPr>
              <a:t> </a:t>
            </a:r>
            <a:r>
              <a:rPr lang="en-US" sz="2800" dirty="0">
                <a:solidFill>
                  <a:srgbClr val="000000"/>
                </a:solidFill>
                <a:latin typeface="Courier New" pitchFamily="49" charset="0"/>
                <a:cs typeface="Courier New" pitchFamily="49" charset="0"/>
              </a:rPr>
              <a:t>append</a:t>
            </a:r>
            <a:r>
              <a:rPr lang="bg-BG" sz="2800" dirty="0">
                <a:solidFill>
                  <a:srgbClr val="000000"/>
                </a:solidFill>
                <a:latin typeface="Courier New" pitchFamily="49" charset="0"/>
                <a:cs typeface="Courier New" pitchFamily="49" charset="0"/>
              </a:rPr>
              <a:t> =</a:t>
            </a:r>
            <a:endParaRPr lang="en-US" sz="2800" dirty="0">
              <a:solidFill>
                <a:srgbClr val="000000"/>
              </a:solidFill>
              <a:latin typeface="Courier New" pitchFamily="49" charset="0"/>
              <a:cs typeface="Courier New" pitchFamily="49" charset="0"/>
            </a:endParaRPr>
          </a:p>
          <a:p>
            <a:pPr lvl="0" defTabSz="914400" eaLnBrk="0" fontAlgn="base" hangingPunct="0">
              <a:spcBef>
                <a:spcPct val="0"/>
              </a:spcBef>
              <a:spcAft>
                <a:spcPct val="0"/>
              </a:spcAft>
            </a:pPr>
            <a:r>
              <a:rPr lang="en-US" sz="2800" dirty="0">
                <a:solidFill>
                  <a:srgbClr val="000000"/>
                </a:solidFill>
                <a:latin typeface="Courier New" pitchFamily="49" charset="0"/>
                <a:cs typeface="Courier New" pitchFamily="49" charset="0"/>
              </a:rPr>
              <a:t>	</a:t>
            </a:r>
            <a:r>
              <a:rPr lang="en-US" sz="2800" dirty="0" err="1">
                <a:solidFill>
                  <a:srgbClr val="000000"/>
                </a:solidFill>
                <a:latin typeface="Courier New" pitchFamily="49" charset="0"/>
                <a:cs typeface="Courier New" pitchFamily="49" charset="0"/>
              </a:rPr>
              <a:t>sbClass.getMethod</a:t>
            </a:r>
            <a:r>
              <a:rPr lang="en-US" sz="2800" dirty="0">
                <a:solidFill>
                  <a:srgbClr val="000000"/>
                </a:solidFill>
                <a:latin typeface="Courier New" pitchFamily="49" charset="0"/>
                <a:cs typeface="Courier New" pitchFamily="49" charset="0"/>
              </a:rPr>
              <a:t>(</a:t>
            </a:r>
            <a:r>
              <a:rPr lang="bg-BG" sz="2800" b="1" dirty="0">
                <a:solidFill>
                  <a:srgbClr val="008000"/>
                </a:solidFill>
                <a:latin typeface="Courier New" pitchFamily="49" charset="0"/>
                <a:cs typeface="Courier New" pitchFamily="49" charset="0"/>
              </a:rPr>
              <a:t>"</a:t>
            </a:r>
            <a:r>
              <a:rPr lang="bg-BG" sz="2800" b="1" dirty="0" err="1">
                <a:solidFill>
                  <a:srgbClr val="008000"/>
                </a:solidFill>
                <a:latin typeface="Courier New" pitchFamily="49" charset="0"/>
                <a:cs typeface="Courier New" pitchFamily="49" charset="0"/>
              </a:rPr>
              <a:t>append</a:t>
            </a:r>
            <a:r>
              <a:rPr lang="bg-BG" sz="2800" b="1" dirty="0">
                <a:solidFill>
                  <a:srgbClr val="008000"/>
                </a:solidFill>
                <a:latin typeface="Courier New" pitchFamily="49" charset="0"/>
                <a:cs typeface="Courier New" pitchFamily="49" charset="0"/>
              </a:rPr>
              <a:t>"</a:t>
            </a:r>
            <a:r>
              <a:rPr lang="bg-BG" sz="2800" dirty="0">
                <a:solidFill>
                  <a:srgbClr val="000000"/>
                </a:solidFill>
                <a:latin typeface="Courier New" pitchFamily="49" charset="0"/>
                <a:cs typeface="Courier New" pitchFamily="49" charset="0"/>
              </a:rPr>
              <a:t>, </a:t>
            </a:r>
            <a:r>
              <a:rPr lang="bg-BG" sz="2800" dirty="0" err="1">
                <a:solidFill>
                  <a:srgbClr val="2C8C8C"/>
                </a:solidFill>
                <a:latin typeface="Courier New" pitchFamily="49" charset="0"/>
                <a:cs typeface="Courier New" pitchFamily="49" charset="0"/>
              </a:rPr>
              <a:t>String</a:t>
            </a:r>
            <a:r>
              <a:rPr lang="bg-BG" sz="2800" dirty="0">
                <a:solidFill>
                  <a:srgbClr val="000000"/>
                </a:solidFill>
                <a:latin typeface="Courier New" pitchFamily="49" charset="0"/>
                <a:cs typeface="Courier New" pitchFamily="49" charset="0"/>
              </a:rPr>
              <a:t>.</a:t>
            </a:r>
            <a:r>
              <a:rPr lang="bg-BG" sz="2800" b="1" dirty="0" err="1">
                <a:solidFill>
                  <a:srgbClr val="000080"/>
                </a:solidFill>
                <a:latin typeface="Courier New" pitchFamily="49" charset="0"/>
                <a:cs typeface="Courier New" pitchFamily="49" charset="0"/>
              </a:rPr>
              <a:t>class</a:t>
            </a:r>
            <a:r>
              <a:rPr lang="en-US" sz="2800" dirty="0">
                <a:solidFill>
                  <a:srgbClr val="000000"/>
                </a:solidFill>
                <a:latin typeface="Courier New" pitchFamily="49" charset="0"/>
                <a:cs typeface="Courier New" pitchFamily="49" charset="0"/>
              </a:rPr>
              <a:t>);</a:t>
            </a:r>
          </a:p>
        </p:txBody>
      </p:sp>
    </p:spTree>
    <p:extLst>
      <p:ext uri="{BB962C8B-B14F-4D97-AF65-F5344CB8AC3E}">
        <p14:creationId xmlns:p14="http://schemas.microsoft.com/office/powerpoint/2010/main" xmlns="" val="3312300156"/>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3602" name="Rectangle 2"/>
          <p:cNvSpPr>
            <a:spLocks noGrp="1" noChangeArrowheads="1"/>
          </p:cNvSpPr>
          <p:nvPr>
            <p:ph type="title"/>
          </p:nvPr>
        </p:nvSpPr>
        <p:spPr>
          <a:prstGeom prst="rect">
            <a:avLst/>
          </a:prstGeom>
        </p:spPr>
        <p:txBody>
          <a:bodyPr anchor="ctr" anchorCtr="0"/>
          <a:lstStyle/>
          <a:p>
            <a:r>
              <a:rPr lang="en-US" dirty="0"/>
              <a:t>Invoking Methods</a:t>
            </a:r>
          </a:p>
        </p:txBody>
      </p:sp>
      <p:sp>
        <p:nvSpPr>
          <p:cNvPr id="3" name="Slide Number Placeholder 2"/>
          <p:cNvSpPr>
            <a:spLocks noGrp="1"/>
          </p:cNvSpPr>
          <p:nvPr>
            <p:ph type="sldNum" sz="quarter" idx="4"/>
          </p:nvPr>
        </p:nvSpPr>
        <p:spPr/>
        <p:txBody>
          <a:bodyPr/>
          <a:lstStyle/>
          <a:p>
            <a:fld id="{C014DD1E-5D91-48A3-AD6D-45FBA980D106}" type="slidenum">
              <a:rPr lang="en-US" smtClean="0"/>
              <a:pPr/>
              <a:t>26</a:t>
            </a:fld>
            <a:endParaRPr lang="en-US" dirty="0"/>
          </a:p>
        </p:txBody>
      </p:sp>
      <p:sp>
        <p:nvSpPr>
          <p:cNvPr id="5" name="Rectangle 4"/>
          <p:cNvSpPr/>
          <p:nvPr/>
        </p:nvSpPr>
        <p:spPr>
          <a:xfrm>
            <a:off x="455612" y="1981200"/>
            <a:ext cx="11125200" cy="1447800"/>
          </a:xfrm>
          <a:prstGeom prst="rect">
            <a:avLst/>
          </a:prstGeom>
          <a:solidFill>
            <a:schemeClr val="tx1"/>
          </a:solidFill>
          <a:ln>
            <a:noFill/>
          </a:ln>
          <a:effectLst>
            <a:innerShdw blurRad="876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defTabSz="914400" fontAlgn="base">
              <a:spcBef>
                <a:spcPct val="0"/>
              </a:spcBef>
              <a:spcAft>
                <a:spcPct val="0"/>
              </a:spcAft>
            </a:pPr>
            <a:r>
              <a:rPr lang="en-US" sz="2800" dirty="0">
                <a:solidFill>
                  <a:srgbClr val="000000"/>
                </a:solidFill>
                <a:latin typeface="Courier New" pitchFamily="49" charset="0"/>
                <a:cs typeface="Courier New" pitchFamily="49" charset="0"/>
              </a:rPr>
              <a:t> </a:t>
            </a:r>
            <a:r>
              <a:rPr lang="bg-BG" sz="2800" dirty="0" err="1">
                <a:solidFill>
                  <a:srgbClr val="000000"/>
                </a:solidFill>
                <a:latin typeface="Courier New" pitchFamily="49" charset="0"/>
                <a:cs typeface="Courier New" pitchFamily="49" charset="0"/>
              </a:rPr>
              <a:t>append</a:t>
            </a:r>
            <a:r>
              <a:rPr lang="bg-BG" sz="2800" dirty="0">
                <a:solidFill>
                  <a:srgbClr val="000000"/>
                </a:solidFill>
                <a:latin typeface="Courier New" pitchFamily="49" charset="0"/>
                <a:cs typeface="Courier New" pitchFamily="49" charset="0"/>
              </a:rPr>
              <a:t>.</a:t>
            </a:r>
            <a:r>
              <a:rPr lang="bg-BG" sz="2800" dirty="0" err="1">
                <a:solidFill>
                  <a:srgbClr val="000000"/>
                </a:solidFill>
                <a:latin typeface="Courier New" pitchFamily="49" charset="0"/>
                <a:cs typeface="Courier New" pitchFamily="49" charset="0"/>
              </a:rPr>
              <a:t>invoke</a:t>
            </a:r>
            <a:r>
              <a:rPr lang="bg-BG" sz="2800" dirty="0">
                <a:solidFill>
                  <a:srgbClr val="000000"/>
                </a:solidFill>
                <a:latin typeface="Courier New" pitchFamily="49" charset="0"/>
                <a:cs typeface="Courier New" pitchFamily="49" charset="0"/>
              </a:rPr>
              <a:t>(</a:t>
            </a:r>
            <a:r>
              <a:rPr lang="bg-BG" sz="2800" dirty="0" err="1">
                <a:solidFill>
                  <a:srgbClr val="000000"/>
                </a:solidFill>
                <a:latin typeface="Courier New" pitchFamily="49" charset="0"/>
                <a:cs typeface="Courier New" pitchFamily="49" charset="0"/>
              </a:rPr>
              <a:t>builder</a:t>
            </a:r>
            <a:r>
              <a:rPr lang="bg-BG" sz="2800" dirty="0">
                <a:solidFill>
                  <a:srgbClr val="000000"/>
                </a:solidFill>
                <a:latin typeface="Courier New" pitchFamily="49" charset="0"/>
                <a:cs typeface="Courier New" pitchFamily="49" charset="0"/>
              </a:rPr>
              <a:t>, </a:t>
            </a:r>
            <a:r>
              <a:rPr lang="bg-BG" sz="2800" b="1" dirty="0">
                <a:solidFill>
                  <a:srgbClr val="008000"/>
                </a:solidFill>
                <a:latin typeface="Courier New" pitchFamily="49" charset="0"/>
                <a:cs typeface="Courier New" pitchFamily="49" charset="0"/>
              </a:rPr>
              <a:t>"</a:t>
            </a:r>
            <a:r>
              <a:rPr lang="en-US" sz="2800" b="1" dirty="0">
                <a:solidFill>
                  <a:srgbClr val="008000"/>
                </a:solidFill>
                <a:latin typeface="Courier New" pitchFamily="49" charset="0"/>
                <a:cs typeface="Courier New" pitchFamily="49" charset="0"/>
              </a:rPr>
              <a:t>hi!</a:t>
            </a:r>
            <a:r>
              <a:rPr lang="bg-BG" sz="2800" b="1" dirty="0">
                <a:solidFill>
                  <a:srgbClr val="008000"/>
                </a:solidFill>
                <a:latin typeface="Courier New" pitchFamily="49" charset="0"/>
                <a:cs typeface="Courier New" pitchFamily="49" charset="0"/>
              </a:rPr>
              <a:t>"</a:t>
            </a:r>
            <a:r>
              <a:rPr lang="bg-BG" sz="2800" dirty="0">
                <a:solidFill>
                  <a:srgbClr val="000000"/>
                </a:solidFill>
                <a:latin typeface="Courier New" pitchFamily="49" charset="0"/>
                <a:cs typeface="Courier New" pitchFamily="49" charset="0"/>
              </a:rPr>
              <a:t>);</a:t>
            </a:r>
            <a:endParaRPr lang="bg-BG" sz="3600" dirty="0">
              <a:solidFill>
                <a:schemeClr val="tx1"/>
              </a:solidFill>
              <a:latin typeface="Arial" pitchFamily="34" charset="0"/>
              <a:cs typeface="Arial" pitchFamily="34" charset="0"/>
            </a:endParaRPr>
          </a:p>
        </p:txBody>
      </p:sp>
      <p:sp>
        <p:nvSpPr>
          <p:cNvPr id="9" name="AutoShape 20"/>
          <p:cNvSpPr>
            <a:spLocks noChangeArrowheads="1"/>
          </p:cNvSpPr>
          <p:nvPr/>
        </p:nvSpPr>
        <p:spPr bwMode="auto">
          <a:xfrm>
            <a:off x="760412" y="3810000"/>
            <a:ext cx="3429000" cy="1600200"/>
          </a:xfrm>
          <a:prstGeom prst="wedgeRoundRectCallout">
            <a:avLst>
              <a:gd name="adj1" fmla="val 41188"/>
              <a:gd name="adj2" fmla="val -88253"/>
              <a:gd name="adj3" fmla="val 16667"/>
            </a:avLst>
          </a:prstGeom>
          <a:solidFill>
            <a:srgbClr val="663606"/>
          </a:solidFill>
          <a:ln w="9525" algn="ctr">
            <a:solidFill>
              <a:srgbClr val="F5FFE0"/>
            </a:solidFill>
            <a:miter lim="800000"/>
            <a:headEnd/>
            <a:tailEnd/>
          </a:ln>
          <a:effectLst/>
        </p:spPr>
        <p:txBody>
          <a:bodyPr anchor="ctr"/>
          <a:lstStyle/>
          <a:p>
            <a:pPr algn="ctr">
              <a:defRPr/>
            </a:pPr>
            <a:r>
              <a:rPr lang="en-US" sz="2800" dirty="0"/>
              <a:t>Target object instance for which to invoke the method</a:t>
            </a:r>
            <a:endParaRPr lang="bg-BG" sz="2800" b="1" dirty="0">
              <a:effectLst>
                <a:outerShdw blurRad="38100" dist="38100" dir="2700000" algn="tl">
                  <a:srgbClr val="000000">
                    <a:alpha val="43137"/>
                  </a:srgbClr>
                </a:outerShdw>
              </a:effectLst>
            </a:endParaRPr>
          </a:p>
        </p:txBody>
      </p:sp>
      <p:sp>
        <p:nvSpPr>
          <p:cNvPr id="10" name="AutoShape 20"/>
          <p:cNvSpPr>
            <a:spLocks noChangeArrowheads="1"/>
          </p:cNvSpPr>
          <p:nvPr/>
        </p:nvSpPr>
        <p:spPr bwMode="auto">
          <a:xfrm>
            <a:off x="5484812" y="3810000"/>
            <a:ext cx="3886200" cy="914400"/>
          </a:xfrm>
          <a:prstGeom prst="wedgeRoundRectCallout">
            <a:avLst>
              <a:gd name="adj1" fmla="val -35257"/>
              <a:gd name="adj2" fmla="val -134681"/>
              <a:gd name="adj3" fmla="val 16667"/>
            </a:avLst>
          </a:prstGeom>
          <a:solidFill>
            <a:srgbClr val="663606"/>
          </a:solidFill>
          <a:ln w="9525" algn="ctr">
            <a:solidFill>
              <a:srgbClr val="F5FFE0"/>
            </a:solidFill>
            <a:miter lim="800000"/>
            <a:headEnd/>
            <a:tailEnd/>
          </a:ln>
          <a:effectLst/>
        </p:spPr>
        <p:txBody>
          <a:bodyPr anchor="ctr"/>
          <a:lstStyle/>
          <a:p>
            <a:pPr algn="ctr">
              <a:defRPr/>
            </a:pPr>
            <a:r>
              <a:rPr lang="en-US" sz="2800" dirty="0"/>
              <a:t>Parameters for the method</a:t>
            </a:r>
            <a:endParaRPr lang="bg-BG" sz="2800"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xmlns="" val="331230015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3602" name="Rectangle 2"/>
          <p:cNvSpPr>
            <a:spLocks noGrp="1" noChangeArrowheads="1"/>
          </p:cNvSpPr>
          <p:nvPr>
            <p:ph type="title"/>
          </p:nvPr>
        </p:nvSpPr>
        <p:spPr>
          <a:prstGeom prst="rect">
            <a:avLst/>
          </a:prstGeom>
        </p:spPr>
        <p:txBody>
          <a:bodyPr anchor="ctr" anchorCtr="0"/>
          <a:lstStyle/>
          <a:p>
            <a:r>
              <a:rPr lang="en-US" dirty="0"/>
              <a:t>Method Parameters and Return Types</a:t>
            </a:r>
          </a:p>
        </p:txBody>
      </p:sp>
      <p:sp>
        <p:nvSpPr>
          <p:cNvPr id="3" name="Slide Number Placeholder 2"/>
          <p:cNvSpPr>
            <a:spLocks noGrp="1"/>
          </p:cNvSpPr>
          <p:nvPr>
            <p:ph type="sldNum" sz="quarter" idx="4"/>
          </p:nvPr>
        </p:nvSpPr>
        <p:spPr/>
        <p:txBody>
          <a:bodyPr/>
          <a:lstStyle/>
          <a:p>
            <a:fld id="{C014DD1E-5D91-48A3-AD6D-45FBA980D106}" type="slidenum">
              <a:rPr lang="en-US" smtClean="0"/>
              <a:pPr/>
              <a:t>27</a:t>
            </a:fld>
            <a:endParaRPr lang="en-US" dirty="0"/>
          </a:p>
        </p:txBody>
      </p:sp>
      <p:sp>
        <p:nvSpPr>
          <p:cNvPr id="5" name="Rectangle 4"/>
          <p:cNvSpPr/>
          <p:nvPr/>
        </p:nvSpPr>
        <p:spPr>
          <a:xfrm>
            <a:off x="455612" y="1981200"/>
            <a:ext cx="11125200" cy="1447800"/>
          </a:xfrm>
          <a:prstGeom prst="rect">
            <a:avLst/>
          </a:prstGeom>
          <a:solidFill>
            <a:schemeClr val="tx1"/>
          </a:solidFill>
          <a:ln>
            <a:noFill/>
          </a:ln>
          <a:effectLst>
            <a:innerShdw blurRad="876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defTabSz="914400" eaLnBrk="0" fontAlgn="base" hangingPunct="0">
              <a:spcBef>
                <a:spcPct val="0"/>
              </a:spcBef>
              <a:spcAft>
                <a:spcPct val="0"/>
              </a:spcAft>
            </a:pPr>
            <a:r>
              <a:rPr lang="en-US" sz="2800" dirty="0">
                <a:solidFill>
                  <a:srgbClr val="2C8C8C"/>
                </a:solidFill>
                <a:latin typeface="Courier New" pitchFamily="49" charset="0"/>
                <a:cs typeface="Courier New" pitchFamily="49" charset="0"/>
              </a:rPr>
              <a:t> Class</a:t>
            </a:r>
            <a:r>
              <a:rPr lang="en-US" sz="2800" dirty="0">
                <a:solidFill>
                  <a:schemeClr val="bg1"/>
                </a:solidFill>
                <a:latin typeface="Courier New" pitchFamily="49" charset="0"/>
                <a:cs typeface="Courier New" pitchFamily="49" charset="0"/>
              </a:rPr>
              <a:t>[]</a:t>
            </a:r>
            <a:r>
              <a:rPr lang="bg-BG" sz="2800" dirty="0">
                <a:solidFill>
                  <a:srgbClr val="2C8C8C"/>
                </a:solidFill>
                <a:latin typeface="Courier New" pitchFamily="49" charset="0"/>
                <a:cs typeface="Courier New" pitchFamily="49" charset="0"/>
              </a:rPr>
              <a:t> </a:t>
            </a:r>
            <a:r>
              <a:rPr lang="en-US" sz="2800" dirty="0" err="1">
                <a:solidFill>
                  <a:srgbClr val="000000"/>
                </a:solidFill>
                <a:latin typeface="Courier New" pitchFamily="49" charset="0"/>
                <a:cs typeface="Courier New" pitchFamily="49" charset="0"/>
              </a:rPr>
              <a:t>appendParams</a:t>
            </a:r>
            <a:r>
              <a:rPr lang="en-US" sz="2800" dirty="0">
                <a:solidFill>
                  <a:srgbClr val="000000"/>
                </a:solidFill>
                <a:latin typeface="Courier New" pitchFamily="49" charset="0"/>
                <a:cs typeface="Courier New" pitchFamily="49" charset="0"/>
              </a:rPr>
              <a:t> </a:t>
            </a:r>
            <a:r>
              <a:rPr lang="bg-BG" sz="2800" dirty="0">
                <a:solidFill>
                  <a:srgbClr val="000000"/>
                </a:solidFill>
                <a:latin typeface="Courier New" pitchFamily="49" charset="0"/>
                <a:cs typeface="Courier New" pitchFamily="49" charset="0"/>
              </a:rPr>
              <a:t>=</a:t>
            </a:r>
            <a:r>
              <a:rPr lang="en-US" sz="2800" dirty="0">
                <a:solidFill>
                  <a:srgbClr val="000000"/>
                </a:solidFill>
                <a:latin typeface="Courier New" pitchFamily="49" charset="0"/>
                <a:cs typeface="Courier New" pitchFamily="49" charset="0"/>
              </a:rPr>
              <a:t> </a:t>
            </a:r>
            <a:r>
              <a:rPr lang="en-US" sz="2800" dirty="0" err="1">
                <a:solidFill>
                  <a:srgbClr val="000000"/>
                </a:solidFill>
                <a:latin typeface="Courier New" pitchFamily="49" charset="0"/>
                <a:cs typeface="Courier New" pitchFamily="49" charset="0"/>
              </a:rPr>
              <a:t>append.getParameterTypes</a:t>
            </a:r>
            <a:r>
              <a:rPr lang="en-US" sz="2800" dirty="0">
                <a:solidFill>
                  <a:srgbClr val="000000"/>
                </a:solidFill>
                <a:latin typeface="Courier New" pitchFamily="49" charset="0"/>
                <a:cs typeface="Courier New" pitchFamily="49" charset="0"/>
              </a:rPr>
              <a:t>();</a:t>
            </a:r>
          </a:p>
        </p:txBody>
      </p:sp>
      <p:sp>
        <p:nvSpPr>
          <p:cNvPr id="7" name="Rectangle 6"/>
          <p:cNvSpPr/>
          <p:nvPr/>
        </p:nvSpPr>
        <p:spPr>
          <a:xfrm>
            <a:off x="455612" y="3962400"/>
            <a:ext cx="11125200" cy="1447800"/>
          </a:xfrm>
          <a:prstGeom prst="rect">
            <a:avLst/>
          </a:prstGeom>
          <a:solidFill>
            <a:schemeClr val="tx1"/>
          </a:solidFill>
          <a:ln>
            <a:noFill/>
          </a:ln>
          <a:effectLst>
            <a:innerShdw blurRad="876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eaLnBrk="0" fontAlgn="base" hangingPunct="0">
              <a:spcBef>
                <a:spcPct val="0"/>
              </a:spcBef>
              <a:spcAft>
                <a:spcPct val="0"/>
              </a:spcAft>
            </a:pPr>
            <a:r>
              <a:rPr lang="en-US" sz="2800" dirty="0">
                <a:solidFill>
                  <a:srgbClr val="2C8C8C"/>
                </a:solidFill>
                <a:latin typeface="Courier New" pitchFamily="49" charset="0"/>
                <a:cs typeface="Courier New" pitchFamily="49" charset="0"/>
              </a:rPr>
              <a:t> Class</a:t>
            </a:r>
            <a:r>
              <a:rPr lang="bg-BG" sz="2800" dirty="0">
                <a:solidFill>
                  <a:srgbClr val="2C8C8C"/>
                </a:solidFill>
                <a:latin typeface="Courier New" pitchFamily="49" charset="0"/>
                <a:cs typeface="Courier New" pitchFamily="49" charset="0"/>
              </a:rPr>
              <a:t> </a:t>
            </a:r>
            <a:r>
              <a:rPr lang="en-US" sz="2800" dirty="0" err="1">
                <a:solidFill>
                  <a:srgbClr val="000000"/>
                </a:solidFill>
                <a:latin typeface="Courier New" pitchFamily="49" charset="0"/>
                <a:cs typeface="Courier New" pitchFamily="49" charset="0"/>
              </a:rPr>
              <a:t>returnType</a:t>
            </a:r>
            <a:r>
              <a:rPr lang="en-US" sz="2800" dirty="0">
                <a:solidFill>
                  <a:srgbClr val="000000"/>
                </a:solidFill>
                <a:latin typeface="Courier New" pitchFamily="49" charset="0"/>
                <a:cs typeface="Courier New" pitchFamily="49" charset="0"/>
              </a:rPr>
              <a:t> </a:t>
            </a:r>
            <a:r>
              <a:rPr lang="bg-BG" sz="2800" dirty="0">
                <a:solidFill>
                  <a:srgbClr val="000000"/>
                </a:solidFill>
                <a:latin typeface="Courier New" pitchFamily="49" charset="0"/>
                <a:cs typeface="Courier New" pitchFamily="49" charset="0"/>
              </a:rPr>
              <a:t>=</a:t>
            </a:r>
            <a:r>
              <a:rPr lang="en-US" sz="2800" dirty="0">
                <a:solidFill>
                  <a:srgbClr val="000000"/>
                </a:solidFill>
                <a:latin typeface="Courier New" pitchFamily="49" charset="0"/>
                <a:cs typeface="Courier New" pitchFamily="49" charset="0"/>
              </a:rPr>
              <a:t> </a:t>
            </a:r>
            <a:r>
              <a:rPr lang="en-US" sz="2800" dirty="0" err="1">
                <a:solidFill>
                  <a:srgbClr val="000000"/>
                </a:solidFill>
                <a:latin typeface="Courier New" pitchFamily="49" charset="0"/>
                <a:cs typeface="Courier New" pitchFamily="49" charset="0"/>
              </a:rPr>
              <a:t>append.getReturnType</a:t>
            </a:r>
            <a:r>
              <a:rPr lang="en-US" sz="2800" dirty="0">
                <a:solidFill>
                  <a:srgbClr val="000000"/>
                </a:solidFill>
                <a:latin typeface="Courier New" pitchFamily="49" charset="0"/>
                <a:cs typeface="Courier New" pitchFamily="49" charset="0"/>
              </a:rPr>
              <a:t>();</a:t>
            </a:r>
          </a:p>
        </p:txBody>
      </p:sp>
    </p:spTree>
    <p:extLst>
      <p:ext uri="{BB962C8B-B14F-4D97-AF65-F5344CB8AC3E}">
        <p14:creationId xmlns:p14="http://schemas.microsoft.com/office/powerpoint/2010/main" xmlns="" val="3312300156"/>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Shape 344"/>
          <p:cNvSpPr txBox="1">
            <a:spLocks noGrp="1"/>
          </p:cNvSpPr>
          <p:nvPr>
            <p:ph type="title"/>
          </p:nvPr>
        </p:nvSpPr>
        <p:spPr>
          <a:xfrm>
            <a:off x="1446212" y="5562600"/>
            <a:ext cx="8938472" cy="820600"/>
          </a:xfrm>
          <a:prstGeom prst="rect">
            <a:avLst/>
          </a:prstGeom>
          <a:noFill/>
          <a:ln>
            <a:noFill/>
          </a:ln>
        </p:spPr>
        <p:txBody>
          <a:bodyPr lIns="36000" tIns="36000" rIns="36000" bIns="36000" anchor="b" anchorCtr="0">
            <a:noAutofit/>
          </a:bodyPr>
          <a:lstStyle/>
          <a:p>
            <a:pPr marL="0" marR="0" lvl="0" indent="0" algn="ctr" rtl="0">
              <a:lnSpc>
                <a:spcPct val="90000"/>
              </a:lnSpc>
              <a:spcBef>
                <a:spcPts val="0"/>
              </a:spcBef>
              <a:spcAft>
                <a:spcPts val="0"/>
              </a:spcAft>
              <a:buClr>
                <a:srgbClr val="F3BE60"/>
              </a:buClr>
              <a:buSzPct val="25000"/>
              <a:buFont typeface="Calibri"/>
              <a:buNone/>
            </a:pPr>
            <a:r>
              <a:rPr lang="en-US" sz="5400" b="1" i="0" u="none" strike="noStrike" cap="none">
                <a:solidFill>
                  <a:srgbClr val="F3BE60"/>
                </a:solidFill>
                <a:latin typeface="Calibri"/>
                <a:ea typeface="Calibri"/>
                <a:cs typeface="Calibri"/>
                <a:sym typeface="Calibri"/>
              </a:rPr>
              <a:t>Exercises in Class</a:t>
            </a:r>
          </a:p>
        </p:txBody>
      </p:sp>
      <p:pic>
        <p:nvPicPr>
          <p:cNvPr id="345" name="Shape 345"/>
          <p:cNvPicPr preferRelativeResize="0"/>
          <p:nvPr/>
        </p:nvPicPr>
        <p:blipFill rotWithShape="1">
          <a:blip r:embed="rId3" cstate="print">
            <a:alphaModFix/>
          </a:blip>
          <a:srcRect/>
          <a:stretch/>
        </p:blipFill>
        <p:spPr>
          <a:xfrm>
            <a:off x="4098925" y="1366837"/>
            <a:ext cx="3990975" cy="4124325"/>
          </a:xfrm>
          <a:prstGeom prst="rect">
            <a:avLst/>
          </a:prstGeom>
          <a:noFill/>
          <a:ln>
            <a:noFill/>
          </a:ln>
        </p:spPr>
      </p:pic>
    </p:spTree>
    <p:extLst>
      <p:ext uri="{BB962C8B-B14F-4D97-AF65-F5344CB8AC3E}">
        <p14:creationId xmlns:p14="http://schemas.microsoft.com/office/powerpoint/2010/main" xmlns="" val="36944774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3602" name="Rectangle 2"/>
          <p:cNvSpPr>
            <a:spLocks noGrp="1" noChangeArrowheads="1"/>
          </p:cNvSpPr>
          <p:nvPr>
            <p:ph type="title"/>
          </p:nvPr>
        </p:nvSpPr>
        <p:spPr>
          <a:prstGeom prst="rect">
            <a:avLst/>
          </a:prstGeom>
        </p:spPr>
        <p:txBody>
          <a:bodyPr anchor="ctr" anchorCtr="0"/>
          <a:lstStyle/>
          <a:p>
            <a:r>
              <a:rPr lang="en-US" dirty="0"/>
              <a:t>Obtaining Class Annotations</a:t>
            </a:r>
          </a:p>
        </p:txBody>
      </p:sp>
      <p:sp>
        <p:nvSpPr>
          <p:cNvPr id="3" name="Slide Number Placeholder 2"/>
          <p:cNvSpPr>
            <a:spLocks noGrp="1"/>
          </p:cNvSpPr>
          <p:nvPr>
            <p:ph type="sldNum" sz="quarter" idx="4"/>
          </p:nvPr>
        </p:nvSpPr>
        <p:spPr/>
        <p:txBody>
          <a:bodyPr/>
          <a:lstStyle/>
          <a:p>
            <a:fld id="{C014DD1E-5D91-48A3-AD6D-45FBA980D106}" type="slidenum">
              <a:rPr lang="en-US" smtClean="0"/>
              <a:pPr/>
              <a:t>29</a:t>
            </a:fld>
            <a:endParaRPr lang="en-US" dirty="0"/>
          </a:p>
        </p:txBody>
      </p:sp>
      <p:sp>
        <p:nvSpPr>
          <p:cNvPr id="5" name="Rectangle 4"/>
          <p:cNvSpPr/>
          <p:nvPr/>
        </p:nvSpPr>
        <p:spPr>
          <a:xfrm>
            <a:off x="303212" y="2133600"/>
            <a:ext cx="11658600" cy="2819400"/>
          </a:xfrm>
          <a:prstGeom prst="rect">
            <a:avLst/>
          </a:prstGeom>
          <a:solidFill>
            <a:schemeClr val="tx1"/>
          </a:solidFill>
          <a:ln>
            <a:noFill/>
          </a:ln>
          <a:effectLst>
            <a:innerShdw blurRad="876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28600" defTabSz="914400" fontAlgn="base">
              <a:spcBef>
                <a:spcPct val="0"/>
              </a:spcBef>
              <a:spcAft>
                <a:spcPct val="0"/>
              </a:spcAft>
            </a:pPr>
            <a:r>
              <a:rPr lang="bg-BG" sz="2800" b="1" i="1" dirty="0" err="1">
                <a:solidFill>
                  <a:srgbClr val="2C8C8C"/>
                </a:solidFill>
                <a:latin typeface="Courier New" pitchFamily="49" charset="0"/>
                <a:cs typeface="Courier New" pitchFamily="49" charset="0"/>
              </a:rPr>
              <a:t>Annotation</a:t>
            </a:r>
            <a:r>
              <a:rPr lang="bg-BG" sz="2800" dirty="0">
                <a:solidFill>
                  <a:srgbClr val="000000"/>
                </a:solidFill>
                <a:latin typeface="Courier New" pitchFamily="49" charset="0"/>
                <a:cs typeface="Courier New" pitchFamily="49" charset="0"/>
              </a:rPr>
              <a:t>[] </a:t>
            </a:r>
            <a:r>
              <a:rPr lang="bg-BG" sz="2800" dirty="0" err="1">
                <a:solidFill>
                  <a:srgbClr val="000000"/>
                </a:solidFill>
                <a:latin typeface="Courier New" pitchFamily="49" charset="0"/>
                <a:cs typeface="Courier New" pitchFamily="49" charset="0"/>
              </a:rPr>
              <a:t>annots</a:t>
            </a:r>
            <a:r>
              <a:rPr lang="bg-BG" sz="2800" dirty="0">
                <a:solidFill>
                  <a:srgbClr val="000000"/>
                </a:solidFill>
                <a:latin typeface="Courier New" pitchFamily="49" charset="0"/>
                <a:cs typeface="Courier New" pitchFamily="49" charset="0"/>
              </a:rPr>
              <a:t> =</a:t>
            </a:r>
            <a:r>
              <a:rPr lang="en-US" sz="2800" dirty="0">
                <a:solidFill>
                  <a:srgbClr val="000000"/>
                </a:solidFill>
                <a:latin typeface="Courier New" pitchFamily="49" charset="0"/>
                <a:cs typeface="Courier New" pitchFamily="49" charset="0"/>
              </a:rPr>
              <a:t> </a:t>
            </a:r>
            <a:r>
              <a:rPr lang="bg-BG" sz="2800" dirty="0" err="1">
                <a:solidFill>
                  <a:srgbClr val="000000"/>
                </a:solidFill>
                <a:latin typeface="Courier New" pitchFamily="49" charset="0"/>
                <a:cs typeface="Courier New" pitchFamily="49" charset="0"/>
              </a:rPr>
              <a:t>testClass</a:t>
            </a:r>
            <a:r>
              <a:rPr lang="bg-BG" sz="2800" dirty="0">
                <a:solidFill>
                  <a:srgbClr val="000000"/>
                </a:solidFill>
                <a:latin typeface="Courier New" pitchFamily="49" charset="0"/>
                <a:cs typeface="Courier New" pitchFamily="49" charset="0"/>
              </a:rPr>
              <a:t>.</a:t>
            </a:r>
            <a:r>
              <a:rPr lang="bg-BG" sz="2800" dirty="0" err="1">
                <a:solidFill>
                  <a:srgbClr val="000000"/>
                </a:solidFill>
                <a:latin typeface="Courier New" pitchFamily="49" charset="0"/>
                <a:cs typeface="Courier New" pitchFamily="49" charset="0"/>
              </a:rPr>
              <a:t>getAnnotations</a:t>
            </a:r>
            <a:r>
              <a:rPr lang="bg-BG" sz="2800" dirty="0">
                <a:solidFill>
                  <a:srgbClr val="000000"/>
                </a:solidFill>
                <a:latin typeface="Courier New" pitchFamily="49" charset="0"/>
                <a:cs typeface="Courier New" pitchFamily="49" charset="0"/>
              </a:rPr>
              <a:t>();</a:t>
            </a:r>
            <a:br>
              <a:rPr lang="bg-BG" sz="2800" dirty="0">
                <a:solidFill>
                  <a:srgbClr val="000000"/>
                </a:solidFill>
                <a:latin typeface="Courier New" pitchFamily="49" charset="0"/>
                <a:cs typeface="Courier New" pitchFamily="49" charset="0"/>
              </a:rPr>
            </a:br>
            <a:r>
              <a:rPr lang="bg-BG" sz="2800" b="1" dirty="0" err="1">
                <a:solidFill>
                  <a:srgbClr val="000080"/>
                </a:solidFill>
                <a:latin typeface="Courier New" pitchFamily="49" charset="0"/>
                <a:cs typeface="Courier New" pitchFamily="49" charset="0"/>
              </a:rPr>
              <a:t>for</a:t>
            </a:r>
            <a:r>
              <a:rPr lang="bg-BG" sz="2800" b="1" dirty="0">
                <a:solidFill>
                  <a:srgbClr val="000080"/>
                </a:solidFill>
                <a:latin typeface="Courier New" pitchFamily="49" charset="0"/>
                <a:cs typeface="Courier New" pitchFamily="49" charset="0"/>
              </a:rPr>
              <a:t> </a:t>
            </a:r>
            <a:r>
              <a:rPr lang="bg-BG" sz="2800" dirty="0">
                <a:solidFill>
                  <a:srgbClr val="000000"/>
                </a:solidFill>
                <a:latin typeface="Courier New" pitchFamily="49" charset="0"/>
                <a:cs typeface="Courier New" pitchFamily="49" charset="0"/>
              </a:rPr>
              <a:t>(</a:t>
            </a:r>
            <a:r>
              <a:rPr lang="bg-BG" sz="2800" b="1" i="1" dirty="0" err="1">
                <a:solidFill>
                  <a:srgbClr val="2C8C8C"/>
                </a:solidFill>
                <a:latin typeface="Courier New" pitchFamily="49" charset="0"/>
                <a:cs typeface="Courier New" pitchFamily="49" charset="0"/>
              </a:rPr>
              <a:t>Annotation</a:t>
            </a:r>
            <a:r>
              <a:rPr lang="bg-BG" sz="2800" b="1" i="1" dirty="0">
                <a:solidFill>
                  <a:srgbClr val="2C8C8C"/>
                </a:solidFill>
                <a:latin typeface="Courier New" pitchFamily="49" charset="0"/>
                <a:cs typeface="Courier New" pitchFamily="49" charset="0"/>
              </a:rPr>
              <a:t> </a:t>
            </a:r>
            <a:r>
              <a:rPr lang="bg-BG" sz="2800" dirty="0" err="1">
                <a:solidFill>
                  <a:srgbClr val="000000"/>
                </a:solidFill>
                <a:latin typeface="Courier New" pitchFamily="49" charset="0"/>
                <a:cs typeface="Courier New" pitchFamily="49" charset="0"/>
              </a:rPr>
              <a:t>annotation</a:t>
            </a:r>
            <a:r>
              <a:rPr lang="bg-BG" sz="2800" dirty="0">
                <a:solidFill>
                  <a:srgbClr val="000000"/>
                </a:solidFill>
                <a:latin typeface="Courier New" pitchFamily="49" charset="0"/>
                <a:cs typeface="Courier New" pitchFamily="49" charset="0"/>
              </a:rPr>
              <a:t> : </a:t>
            </a:r>
            <a:r>
              <a:rPr lang="bg-BG" sz="2800" dirty="0" err="1">
                <a:solidFill>
                  <a:srgbClr val="000000"/>
                </a:solidFill>
                <a:latin typeface="Courier New" pitchFamily="49" charset="0"/>
                <a:cs typeface="Courier New" pitchFamily="49" charset="0"/>
              </a:rPr>
              <a:t>annots</a:t>
            </a:r>
            <a:r>
              <a:rPr lang="bg-BG" sz="2800" dirty="0">
                <a:solidFill>
                  <a:srgbClr val="000000"/>
                </a:solidFill>
                <a:latin typeface="Courier New" pitchFamily="49" charset="0"/>
                <a:cs typeface="Courier New" pitchFamily="49" charset="0"/>
              </a:rPr>
              <a:t>) {</a:t>
            </a:r>
            <a:br>
              <a:rPr lang="bg-BG" sz="2800" dirty="0">
                <a:solidFill>
                  <a:srgbClr val="000000"/>
                </a:solidFill>
                <a:latin typeface="Courier New" pitchFamily="49" charset="0"/>
                <a:cs typeface="Courier New" pitchFamily="49" charset="0"/>
              </a:rPr>
            </a:br>
            <a:r>
              <a:rPr lang="bg-BG" sz="2800" dirty="0">
                <a:solidFill>
                  <a:srgbClr val="000000"/>
                </a:solidFill>
                <a:latin typeface="Courier New" pitchFamily="49" charset="0"/>
                <a:cs typeface="Courier New" pitchFamily="49" charset="0"/>
              </a:rPr>
              <a:t>   </a:t>
            </a:r>
            <a:r>
              <a:rPr lang="bg-BG" sz="2800" dirty="0" err="1">
                <a:solidFill>
                  <a:srgbClr val="808000"/>
                </a:solidFill>
                <a:latin typeface="Courier New" pitchFamily="49" charset="0"/>
                <a:cs typeface="Courier New" pitchFamily="49" charset="0"/>
              </a:rPr>
              <a:t>Alias</a:t>
            </a:r>
            <a:r>
              <a:rPr lang="bg-BG" sz="2800" dirty="0">
                <a:solidFill>
                  <a:srgbClr val="808000"/>
                </a:solidFill>
                <a:latin typeface="Courier New" pitchFamily="49" charset="0"/>
                <a:cs typeface="Courier New" pitchFamily="49" charset="0"/>
              </a:rPr>
              <a:t> </a:t>
            </a:r>
            <a:r>
              <a:rPr lang="bg-BG" sz="2800" dirty="0" err="1">
                <a:solidFill>
                  <a:srgbClr val="000000"/>
                </a:solidFill>
                <a:latin typeface="Courier New" pitchFamily="49" charset="0"/>
                <a:cs typeface="Courier New" pitchFamily="49" charset="0"/>
              </a:rPr>
              <a:t>alias</a:t>
            </a:r>
            <a:r>
              <a:rPr lang="bg-BG" sz="2800" dirty="0">
                <a:solidFill>
                  <a:srgbClr val="000000"/>
                </a:solidFill>
                <a:latin typeface="Courier New" pitchFamily="49" charset="0"/>
                <a:cs typeface="Courier New" pitchFamily="49" charset="0"/>
              </a:rPr>
              <a:t> = (</a:t>
            </a:r>
            <a:r>
              <a:rPr lang="bg-BG" sz="2800" dirty="0" err="1">
                <a:solidFill>
                  <a:srgbClr val="808000"/>
                </a:solidFill>
                <a:latin typeface="Courier New" pitchFamily="49" charset="0"/>
                <a:cs typeface="Courier New" pitchFamily="49" charset="0"/>
              </a:rPr>
              <a:t>Alias</a:t>
            </a:r>
            <a:r>
              <a:rPr lang="bg-BG" sz="2800" dirty="0">
                <a:solidFill>
                  <a:srgbClr val="000000"/>
                </a:solidFill>
                <a:latin typeface="Courier New" pitchFamily="49" charset="0"/>
                <a:cs typeface="Courier New" pitchFamily="49" charset="0"/>
              </a:rPr>
              <a:t>) </a:t>
            </a:r>
            <a:r>
              <a:rPr lang="bg-BG" sz="2800" dirty="0" err="1">
                <a:solidFill>
                  <a:srgbClr val="000000"/>
                </a:solidFill>
                <a:latin typeface="Courier New" pitchFamily="49" charset="0"/>
                <a:cs typeface="Courier New" pitchFamily="49" charset="0"/>
              </a:rPr>
              <a:t>annotation</a:t>
            </a:r>
            <a:r>
              <a:rPr lang="bg-BG" sz="2800" dirty="0">
                <a:solidFill>
                  <a:srgbClr val="000000"/>
                </a:solidFill>
                <a:latin typeface="Courier New" pitchFamily="49" charset="0"/>
                <a:cs typeface="Courier New" pitchFamily="49" charset="0"/>
              </a:rPr>
              <a:t>;</a:t>
            </a:r>
            <a:br>
              <a:rPr lang="bg-BG" sz="2800" dirty="0">
                <a:solidFill>
                  <a:srgbClr val="000000"/>
                </a:solidFill>
                <a:latin typeface="Courier New" pitchFamily="49" charset="0"/>
                <a:cs typeface="Courier New" pitchFamily="49" charset="0"/>
              </a:rPr>
            </a:br>
            <a:r>
              <a:rPr lang="bg-BG" sz="2800" dirty="0">
                <a:solidFill>
                  <a:srgbClr val="000000"/>
                </a:solidFill>
                <a:latin typeface="Courier New" pitchFamily="49" charset="0"/>
                <a:cs typeface="Courier New" pitchFamily="49" charset="0"/>
              </a:rPr>
              <a:t>   </a:t>
            </a:r>
            <a:r>
              <a:rPr lang="bg-BG" sz="2800" i="1" dirty="0">
                <a:solidFill>
                  <a:srgbClr val="008200"/>
                </a:solidFill>
                <a:latin typeface="Courier New" pitchFamily="49" charset="0"/>
                <a:cs typeface="Courier New" pitchFamily="49" charset="0"/>
              </a:rPr>
              <a:t>// </a:t>
            </a:r>
            <a:r>
              <a:rPr lang="bg-BG" sz="2800" i="1" dirty="0" err="1">
                <a:solidFill>
                  <a:srgbClr val="008200"/>
                </a:solidFill>
                <a:latin typeface="Courier New" pitchFamily="49" charset="0"/>
                <a:cs typeface="Courier New" pitchFamily="49" charset="0"/>
              </a:rPr>
              <a:t>do</a:t>
            </a:r>
            <a:r>
              <a:rPr lang="bg-BG" sz="2800" i="1" dirty="0">
                <a:solidFill>
                  <a:srgbClr val="008200"/>
                </a:solidFill>
                <a:latin typeface="Courier New" pitchFamily="49" charset="0"/>
                <a:cs typeface="Courier New" pitchFamily="49" charset="0"/>
              </a:rPr>
              <a:t> </a:t>
            </a:r>
            <a:r>
              <a:rPr lang="bg-BG" sz="2800" i="1" dirty="0" err="1">
                <a:solidFill>
                  <a:srgbClr val="008200"/>
                </a:solidFill>
                <a:latin typeface="Courier New" pitchFamily="49" charset="0"/>
                <a:cs typeface="Courier New" pitchFamily="49" charset="0"/>
              </a:rPr>
              <a:t>smth</a:t>
            </a:r>
            <a:r>
              <a:rPr lang="bg-BG" sz="2800" i="1" dirty="0">
                <a:solidFill>
                  <a:srgbClr val="008200"/>
                </a:solidFill>
                <a:latin typeface="Courier New" pitchFamily="49" charset="0"/>
                <a:cs typeface="Courier New" pitchFamily="49" charset="0"/>
              </a:rPr>
              <a:t> </a:t>
            </a:r>
            <a:r>
              <a:rPr lang="bg-BG" sz="2800" i="1" dirty="0" err="1">
                <a:solidFill>
                  <a:srgbClr val="008200"/>
                </a:solidFill>
                <a:latin typeface="Courier New" pitchFamily="49" charset="0"/>
                <a:cs typeface="Courier New" pitchFamily="49" charset="0"/>
              </a:rPr>
              <a:t>with</a:t>
            </a:r>
            <a:r>
              <a:rPr lang="bg-BG" sz="2800" i="1" dirty="0">
                <a:solidFill>
                  <a:srgbClr val="008200"/>
                </a:solidFill>
                <a:latin typeface="Courier New" pitchFamily="49" charset="0"/>
                <a:cs typeface="Courier New" pitchFamily="49" charset="0"/>
              </a:rPr>
              <a:t> </a:t>
            </a:r>
            <a:r>
              <a:rPr lang="bg-BG" sz="2800" i="1" dirty="0" err="1">
                <a:solidFill>
                  <a:srgbClr val="008200"/>
                </a:solidFill>
                <a:latin typeface="Courier New" pitchFamily="49" charset="0"/>
                <a:cs typeface="Courier New" pitchFamily="49" charset="0"/>
              </a:rPr>
              <a:t>alias</a:t>
            </a:r>
            <a:r>
              <a:rPr lang="bg-BG" sz="2800" dirty="0">
                <a:solidFill>
                  <a:srgbClr val="000000"/>
                </a:solidFill>
                <a:latin typeface="Courier New" pitchFamily="49" charset="0"/>
                <a:cs typeface="Courier New" pitchFamily="49" charset="0"/>
              </a:rPr>
              <a:t/>
            </a:r>
            <a:br>
              <a:rPr lang="bg-BG" sz="2800" dirty="0">
                <a:solidFill>
                  <a:srgbClr val="000000"/>
                </a:solidFill>
                <a:latin typeface="Courier New" pitchFamily="49" charset="0"/>
                <a:cs typeface="Courier New" pitchFamily="49" charset="0"/>
              </a:rPr>
            </a:br>
            <a:r>
              <a:rPr lang="bg-BG" sz="2800" dirty="0">
                <a:solidFill>
                  <a:srgbClr val="000000"/>
                </a:solidFill>
                <a:latin typeface="Courier New" pitchFamily="49" charset="0"/>
                <a:cs typeface="Courier New" pitchFamily="49" charset="0"/>
              </a:rPr>
              <a:t>}</a:t>
            </a:r>
            <a:endParaRPr lang="bg-BG" sz="3600" dirty="0">
              <a:solidFill>
                <a:schemeClr val="tx1"/>
              </a:solidFill>
              <a:latin typeface="Arial" pitchFamily="34" charset="0"/>
              <a:cs typeface="Arial" pitchFamily="34" charset="0"/>
            </a:endParaRPr>
          </a:p>
        </p:txBody>
      </p:sp>
    </p:spTree>
    <p:extLst>
      <p:ext uri="{BB962C8B-B14F-4D97-AF65-F5344CB8AC3E}">
        <p14:creationId xmlns:p14="http://schemas.microsoft.com/office/powerpoint/2010/main" xmlns="" val="3312300156"/>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3</a:t>
            </a:fld>
            <a:endParaRPr lang="en-US" dirty="0"/>
          </a:p>
        </p:txBody>
      </p:sp>
      <p:sp>
        <p:nvSpPr>
          <p:cNvPr id="3" name="Content Placeholder 2"/>
          <p:cNvSpPr>
            <a:spLocks noGrp="1"/>
          </p:cNvSpPr>
          <p:nvPr>
            <p:ph idx="1"/>
          </p:nvPr>
        </p:nvSpPr>
        <p:spPr>
          <a:xfrm>
            <a:off x="190413" y="1151121"/>
            <a:ext cx="11804822" cy="5373881"/>
          </a:xfrm>
        </p:spPr>
        <p:txBody>
          <a:bodyPr>
            <a:normAutofit/>
          </a:bodyPr>
          <a:lstStyle/>
          <a:p>
            <a:pPr marL="0" indent="0" algn="ctr">
              <a:buNone/>
            </a:pPr>
            <a:endParaRPr lang="bg-BG" b="1" dirty="0"/>
          </a:p>
          <a:p>
            <a:pPr marL="0" indent="0" algn="ctr">
              <a:buNone/>
            </a:pPr>
            <a:r>
              <a:rPr lang="en-US" sz="7200" b="1" dirty="0" err="1">
                <a:solidFill>
                  <a:schemeClr val="tx2">
                    <a:lumMod val="75000"/>
                  </a:schemeClr>
                </a:solidFill>
              </a:rPr>
              <a:t>sli.do</a:t>
            </a:r>
            <a:r>
              <a:rPr lang="en-US" sz="6000" b="1" dirty="0"/>
              <a:t/>
            </a:r>
            <a:br>
              <a:rPr lang="en-US" sz="6000" b="1" dirty="0"/>
            </a:br>
            <a:r>
              <a:rPr lang="en-US" sz="11500" b="1" dirty="0"/>
              <a:t>#4517</a:t>
            </a:r>
            <a:endParaRPr lang="en-US" sz="6000" b="1" dirty="0"/>
          </a:p>
          <a:p>
            <a:endParaRPr lang="en-US" dirty="0"/>
          </a:p>
        </p:txBody>
      </p:sp>
      <p:sp>
        <p:nvSpPr>
          <p:cNvPr id="4" name="Title 3"/>
          <p:cNvSpPr>
            <a:spLocks noGrp="1"/>
          </p:cNvSpPr>
          <p:nvPr>
            <p:ph type="title"/>
          </p:nvPr>
        </p:nvSpPr>
        <p:spPr/>
        <p:txBody>
          <a:bodyPr/>
          <a:lstStyle/>
          <a:p>
            <a:r>
              <a:rPr lang="en-US" dirty="0"/>
              <a:t>Questions</a:t>
            </a:r>
          </a:p>
        </p:txBody>
      </p:sp>
    </p:spTree>
    <p:extLst>
      <p:ext uri="{BB962C8B-B14F-4D97-AF65-F5344CB8AC3E}">
        <p14:creationId xmlns:p14="http://schemas.microsoft.com/office/powerpoint/2010/main" xmlns="" val="12134574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3602" name="Rectangle 2"/>
          <p:cNvSpPr>
            <a:spLocks noGrp="1" noChangeArrowheads="1"/>
          </p:cNvSpPr>
          <p:nvPr>
            <p:ph type="title"/>
          </p:nvPr>
        </p:nvSpPr>
        <p:spPr>
          <a:prstGeom prst="rect">
            <a:avLst/>
          </a:prstGeom>
        </p:spPr>
        <p:txBody>
          <a:bodyPr anchor="ctr" anchorCtr="0"/>
          <a:lstStyle/>
          <a:p>
            <a:r>
              <a:rPr lang="en-US" dirty="0"/>
              <a:t>Obtaining Method/Field Annotations</a:t>
            </a:r>
          </a:p>
        </p:txBody>
      </p:sp>
      <p:sp>
        <p:nvSpPr>
          <p:cNvPr id="3" name="Slide Number Placeholder 2"/>
          <p:cNvSpPr>
            <a:spLocks noGrp="1"/>
          </p:cNvSpPr>
          <p:nvPr>
            <p:ph type="sldNum" sz="quarter" idx="4"/>
          </p:nvPr>
        </p:nvSpPr>
        <p:spPr/>
        <p:txBody>
          <a:bodyPr/>
          <a:lstStyle/>
          <a:p>
            <a:fld id="{C014DD1E-5D91-48A3-AD6D-45FBA980D106}" type="slidenum">
              <a:rPr lang="en-US" smtClean="0"/>
              <a:pPr/>
              <a:t>30</a:t>
            </a:fld>
            <a:endParaRPr lang="en-US" dirty="0"/>
          </a:p>
        </p:txBody>
      </p:sp>
      <p:sp>
        <p:nvSpPr>
          <p:cNvPr id="5" name="Rectangle 4"/>
          <p:cNvSpPr/>
          <p:nvPr/>
        </p:nvSpPr>
        <p:spPr>
          <a:xfrm>
            <a:off x="303212" y="2133600"/>
            <a:ext cx="11658600" cy="2819400"/>
          </a:xfrm>
          <a:prstGeom prst="rect">
            <a:avLst/>
          </a:prstGeom>
          <a:solidFill>
            <a:schemeClr val="tx1"/>
          </a:solidFill>
          <a:ln>
            <a:noFill/>
          </a:ln>
          <a:effectLst>
            <a:innerShdw blurRad="876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28600" defTabSz="914400" fontAlgn="base">
              <a:spcBef>
                <a:spcPct val="0"/>
              </a:spcBef>
              <a:spcAft>
                <a:spcPct val="0"/>
              </a:spcAft>
            </a:pPr>
            <a:r>
              <a:rPr lang="en-US" sz="2800" dirty="0" err="1">
                <a:solidFill>
                  <a:srgbClr val="000000"/>
                </a:solidFill>
                <a:latin typeface="Courier New" pitchFamily="49" charset="0"/>
                <a:cs typeface="Courier New" pitchFamily="49" charset="0"/>
              </a:rPr>
              <a:t>annots</a:t>
            </a:r>
            <a:r>
              <a:rPr lang="en-US" sz="2800" dirty="0">
                <a:solidFill>
                  <a:srgbClr val="000000"/>
                </a:solidFill>
                <a:latin typeface="Courier New" pitchFamily="49" charset="0"/>
                <a:cs typeface="Courier New" pitchFamily="49" charset="0"/>
              </a:rPr>
              <a:t> = method/field</a:t>
            </a:r>
            <a:r>
              <a:rPr lang="bg-BG" sz="2800" dirty="0">
                <a:solidFill>
                  <a:srgbClr val="000000"/>
                </a:solidFill>
                <a:latin typeface="Courier New" pitchFamily="49" charset="0"/>
                <a:cs typeface="Courier New" pitchFamily="49" charset="0"/>
              </a:rPr>
              <a:t>.</a:t>
            </a:r>
            <a:r>
              <a:rPr lang="bg-BG" sz="2800" dirty="0" err="1">
                <a:solidFill>
                  <a:srgbClr val="000000"/>
                </a:solidFill>
                <a:latin typeface="Courier New" pitchFamily="49" charset="0"/>
                <a:cs typeface="Courier New" pitchFamily="49" charset="0"/>
              </a:rPr>
              <a:t>get</a:t>
            </a:r>
            <a:r>
              <a:rPr lang="en-US" sz="2800" dirty="0">
                <a:solidFill>
                  <a:srgbClr val="000000"/>
                </a:solidFill>
                <a:latin typeface="Courier New" pitchFamily="49" charset="0"/>
                <a:cs typeface="Courier New" pitchFamily="49" charset="0"/>
              </a:rPr>
              <a:t>Declared</a:t>
            </a:r>
            <a:r>
              <a:rPr lang="bg-BG" sz="2800" dirty="0" err="1">
                <a:solidFill>
                  <a:srgbClr val="000000"/>
                </a:solidFill>
                <a:latin typeface="Courier New" pitchFamily="49" charset="0"/>
                <a:cs typeface="Courier New" pitchFamily="49" charset="0"/>
              </a:rPr>
              <a:t>Annotations</a:t>
            </a:r>
            <a:r>
              <a:rPr lang="bg-BG" sz="2800" dirty="0">
                <a:solidFill>
                  <a:srgbClr val="000000"/>
                </a:solidFill>
                <a:latin typeface="Courier New" pitchFamily="49" charset="0"/>
                <a:cs typeface="Courier New" pitchFamily="49" charset="0"/>
              </a:rPr>
              <a:t>();</a:t>
            </a:r>
            <a:br>
              <a:rPr lang="bg-BG" sz="2800" dirty="0">
                <a:solidFill>
                  <a:srgbClr val="000000"/>
                </a:solidFill>
                <a:latin typeface="Courier New" pitchFamily="49" charset="0"/>
                <a:cs typeface="Courier New" pitchFamily="49" charset="0"/>
              </a:rPr>
            </a:br>
            <a:r>
              <a:rPr lang="bg-BG" sz="2800" b="1" dirty="0" err="1">
                <a:solidFill>
                  <a:srgbClr val="000080"/>
                </a:solidFill>
                <a:latin typeface="Courier New" pitchFamily="49" charset="0"/>
                <a:cs typeface="Courier New" pitchFamily="49" charset="0"/>
              </a:rPr>
              <a:t>for</a:t>
            </a:r>
            <a:r>
              <a:rPr lang="bg-BG" sz="2800" b="1" dirty="0">
                <a:solidFill>
                  <a:srgbClr val="000080"/>
                </a:solidFill>
                <a:latin typeface="Courier New" pitchFamily="49" charset="0"/>
                <a:cs typeface="Courier New" pitchFamily="49" charset="0"/>
              </a:rPr>
              <a:t> </a:t>
            </a:r>
            <a:r>
              <a:rPr lang="bg-BG" sz="2800" dirty="0">
                <a:solidFill>
                  <a:srgbClr val="000000"/>
                </a:solidFill>
                <a:latin typeface="Courier New" pitchFamily="49" charset="0"/>
                <a:cs typeface="Courier New" pitchFamily="49" charset="0"/>
              </a:rPr>
              <a:t>(</a:t>
            </a:r>
            <a:r>
              <a:rPr lang="bg-BG" sz="2800" b="1" i="1" dirty="0" err="1">
                <a:solidFill>
                  <a:srgbClr val="2C8C8C"/>
                </a:solidFill>
                <a:latin typeface="Courier New" pitchFamily="49" charset="0"/>
                <a:cs typeface="Courier New" pitchFamily="49" charset="0"/>
              </a:rPr>
              <a:t>Annotation</a:t>
            </a:r>
            <a:r>
              <a:rPr lang="bg-BG" sz="2800" b="1" i="1" dirty="0">
                <a:solidFill>
                  <a:srgbClr val="2C8C8C"/>
                </a:solidFill>
                <a:latin typeface="Courier New" pitchFamily="49" charset="0"/>
                <a:cs typeface="Courier New" pitchFamily="49" charset="0"/>
              </a:rPr>
              <a:t> </a:t>
            </a:r>
            <a:r>
              <a:rPr lang="bg-BG" sz="2800" dirty="0" err="1">
                <a:solidFill>
                  <a:srgbClr val="000000"/>
                </a:solidFill>
                <a:latin typeface="Courier New" pitchFamily="49" charset="0"/>
                <a:cs typeface="Courier New" pitchFamily="49" charset="0"/>
              </a:rPr>
              <a:t>annotation</a:t>
            </a:r>
            <a:r>
              <a:rPr lang="bg-BG" sz="2800" dirty="0">
                <a:solidFill>
                  <a:srgbClr val="000000"/>
                </a:solidFill>
                <a:latin typeface="Courier New" pitchFamily="49" charset="0"/>
                <a:cs typeface="Courier New" pitchFamily="49" charset="0"/>
              </a:rPr>
              <a:t> : </a:t>
            </a:r>
            <a:r>
              <a:rPr lang="bg-BG" sz="2800" dirty="0" err="1">
                <a:solidFill>
                  <a:srgbClr val="000000"/>
                </a:solidFill>
                <a:latin typeface="Courier New" pitchFamily="49" charset="0"/>
                <a:cs typeface="Courier New" pitchFamily="49" charset="0"/>
              </a:rPr>
              <a:t>annots</a:t>
            </a:r>
            <a:r>
              <a:rPr lang="bg-BG" sz="2800" dirty="0">
                <a:solidFill>
                  <a:srgbClr val="000000"/>
                </a:solidFill>
                <a:latin typeface="Courier New" pitchFamily="49" charset="0"/>
                <a:cs typeface="Courier New" pitchFamily="49" charset="0"/>
              </a:rPr>
              <a:t>) {</a:t>
            </a:r>
            <a:br>
              <a:rPr lang="bg-BG" sz="2800" dirty="0">
                <a:solidFill>
                  <a:srgbClr val="000000"/>
                </a:solidFill>
                <a:latin typeface="Courier New" pitchFamily="49" charset="0"/>
                <a:cs typeface="Courier New" pitchFamily="49" charset="0"/>
              </a:rPr>
            </a:br>
            <a:r>
              <a:rPr lang="bg-BG" sz="2800" dirty="0">
                <a:solidFill>
                  <a:srgbClr val="000000"/>
                </a:solidFill>
                <a:latin typeface="Courier New" pitchFamily="49" charset="0"/>
                <a:cs typeface="Courier New" pitchFamily="49" charset="0"/>
              </a:rPr>
              <a:t>   </a:t>
            </a:r>
            <a:r>
              <a:rPr lang="bg-BG" sz="2800" dirty="0" err="1">
                <a:solidFill>
                  <a:srgbClr val="808000"/>
                </a:solidFill>
                <a:latin typeface="Courier New" pitchFamily="49" charset="0"/>
                <a:cs typeface="Courier New" pitchFamily="49" charset="0"/>
              </a:rPr>
              <a:t>Alias</a:t>
            </a:r>
            <a:r>
              <a:rPr lang="bg-BG" sz="2800" dirty="0">
                <a:solidFill>
                  <a:srgbClr val="808000"/>
                </a:solidFill>
                <a:latin typeface="Courier New" pitchFamily="49" charset="0"/>
                <a:cs typeface="Courier New" pitchFamily="49" charset="0"/>
              </a:rPr>
              <a:t> </a:t>
            </a:r>
            <a:r>
              <a:rPr lang="bg-BG" sz="2800" dirty="0" err="1">
                <a:solidFill>
                  <a:srgbClr val="000000"/>
                </a:solidFill>
                <a:latin typeface="Courier New" pitchFamily="49" charset="0"/>
                <a:cs typeface="Courier New" pitchFamily="49" charset="0"/>
              </a:rPr>
              <a:t>alias</a:t>
            </a:r>
            <a:r>
              <a:rPr lang="bg-BG" sz="2800" dirty="0">
                <a:solidFill>
                  <a:srgbClr val="000000"/>
                </a:solidFill>
                <a:latin typeface="Courier New" pitchFamily="49" charset="0"/>
                <a:cs typeface="Courier New" pitchFamily="49" charset="0"/>
              </a:rPr>
              <a:t> = (</a:t>
            </a:r>
            <a:r>
              <a:rPr lang="bg-BG" sz="2800" dirty="0" err="1">
                <a:solidFill>
                  <a:srgbClr val="808000"/>
                </a:solidFill>
                <a:latin typeface="Courier New" pitchFamily="49" charset="0"/>
                <a:cs typeface="Courier New" pitchFamily="49" charset="0"/>
              </a:rPr>
              <a:t>Alias</a:t>
            </a:r>
            <a:r>
              <a:rPr lang="bg-BG" sz="2800" dirty="0">
                <a:solidFill>
                  <a:srgbClr val="000000"/>
                </a:solidFill>
                <a:latin typeface="Courier New" pitchFamily="49" charset="0"/>
                <a:cs typeface="Courier New" pitchFamily="49" charset="0"/>
              </a:rPr>
              <a:t>) </a:t>
            </a:r>
            <a:r>
              <a:rPr lang="bg-BG" sz="2800" dirty="0" err="1">
                <a:solidFill>
                  <a:srgbClr val="000000"/>
                </a:solidFill>
                <a:latin typeface="Courier New" pitchFamily="49" charset="0"/>
                <a:cs typeface="Courier New" pitchFamily="49" charset="0"/>
              </a:rPr>
              <a:t>annotation</a:t>
            </a:r>
            <a:r>
              <a:rPr lang="bg-BG" sz="2800" dirty="0">
                <a:solidFill>
                  <a:srgbClr val="000000"/>
                </a:solidFill>
                <a:latin typeface="Courier New" pitchFamily="49" charset="0"/>
                <a:cs typeface="Courier New" pitchFamily="49" charset="0"/>
              </a:rPr>
              <a:t>;</a:t>
            </a:r>
            <a:br>
              <a:rPr lang="bg-BG" sz="2800" dirty="0">
                <a:solidFill>
                  <a:srgbClr val="000000"/>
                </a:solidFill>
                <a:latin typeface="Courier New" pitchFamily="49" charset="0"/>
                <a:cs typeface="Courier New" pitchFamily="49" charset="0"/>
              </a:rPr>
            </a:br>
            <a:r>
              <a:rPr lang="bg-BG" sz="2800" dirty="0">
                <a:solidFill>
                  <a:srgbClr val="000000"/>
                </a:solidFill>
                <a:latin typeface="Courier New" pitchFamily="49" charset="0"/>
                <a:cs typeface="Courier New" pitchFamily="49" charset="0"/>
              </a:rPr>
              <a:t>   </a:t>
            </a:r>
            <a:r>
              <a:rPr lang="bg-BG" sz="2800" i="1" dirty="0">
                <a:solidFill>
                  <a:srgbClr val="008200"/>
                </a:solidFill>
                <a:latin typeface="Courier New" pitchFamily="49" charset="0"/>
                <a:cs typeface="Courier New" pitchFamily="49" charset="0"/>
              </a:rPr>
              <a:t>// </a:t>
            </a:r>
            <a:r>
              <a:rPr lang="bg-BG" sz="2800" i="1" dirty="0" err="1">
                <a:solidFill>
                  <a:srgbClr val="008200"/>
                </a:solidFill>
                <a:latin typeface="Courier New" pitchFamily="49" charset="0"/>
                <a:cs typeface="Courier New" pitchFamily="49" charset="0"/>
              </a:rPr>
              <a:t>do</a:t>
            </a:r>
            <a:r>
              <a:rPr lang="bg-BG" sz="2800" i="1" dirty="0">
                <a:solidFill>
                  <a:srgbClr val="008200"/>
                </a:solidFill>
                <a:latin typeface="Courier New" pitchFamily="49" charset="0"/>
                <a:cs typeface="Courier New" pitchFamily="49" charset="0"/>
              </a:rPr>
              <a:t> </a:t>
            </a:r>
            <a:r>
              <a:rPr lang="bg-BG" sz="2800" i="1" dirty="0" err="1">
                <a:solidFill>
                  <a:srgbClr val="008200"/>
                </a:solidFill>
                <a:latin typeface="Courier New" pitchFamily="49" charset="0"/>
                <a:cs typeface="Courier New" pitchFamily="49" charset="0"/>
              </a:rPr>
              <a:t>smth</a:t>
            </a:r>
            <a:r>
              <a:rPr lang="bg-BG" sz="2800" i="1" dirty="0">
                <a:solidFill>
                  <a:srgbClr val="008200"/>
                </a:solidFill>
                <a:latin typeface="Courier New" pitchFamily="49" charset="0"/>
                <a:cs typeface="Courier New" pitchFamily="49" charset="0"/>
              </a:rPr>
              <a:t> </a:t>
            </a:r>
            <a:r>
              <a:rPr lang="bg-BG" sz="2800" i="1" dirty="0" err="1">
                <a:solidFill>
                  <a:srgbClr val="008200"/>
                </a:solidFill>
                <a:latin typeface="Courier New" pitchFamily="49" charset="0"/>
                <a:cs typeface="Courier New" pitchFamily="49" charset="0"/>
              </a:rPr>
              <a:t>with</a:t>
            </a:r>
            <a:r>
              <a:rPr lang="bg-BG" sz="2800" i="1" dirty="0">
                <a:solidFill>
                  <a:srgbClr val="008200"/>
                </a:solidFill>
                <a:latin typeface="Courier New" pitchFamily="49" charset="0"/>
                <a:cs typeface="Courier New" pitchFamily="49" charset="0"/>
              </a:rPr>
              <a:t> </a:t>
            </a:r>
            <a:r>
              <a:rPr lang="bg-BG" sz="2800" i="1" dirty="0" err="1">
                <a:solidFill>
                  <a:srgbClr val="008200"/>
                </a:solidFill>
                <a:latin typeface="Courier New" pitchFamily="49" charset="0"/>
                <a:cs typeface="Courier New" pitchFamily="49" charset="0"/>
              </a:rPr>
              <a:t>alias</a:t>
            </a:r>
            <a:r>
              <a:rPr lang="bg-BG" sz="2800" dirty="0">
                <a:solidFill>
                  <a:srgbClr val="000000"/>
                </a:solidFill>
                <a:latin typeface="Courier New" pitchFamily="49" charset="0"/>
                <a:cs typeface="Courier New" pitchFamily="49" charset="0"/>
              </a:rPr>
              <a:t/>
            </a:r>
            <a:br>
              <a:rPr lang="bg-BG" sz="2800" dirty="0">
                <a:solidFill>
                  <a:srgbClr val="000000"/>
                </a:solidFill>
                <a:latin typeface="Courier New" pitchFamily="49" charset="0"/>
                <a:cs typeface="Courier New" pitchFamily="49" charset="0"/>
              </a:rPr>
            </a:br>
            <a:r>
              <a:rPr lang="bg-BG" sz="2800" dirty="0">
                <a:solidFill>
                  <a:srgbClr val="000000"/>
                </a:solidFill>
                <a:latin typeface="Courier New" pitchFamily="49" charset="0"/>
                <a:cs typeface="Courier New" pitchFamily="49" charset="0"/>
              </a:rPr>
              <a:t>}</a:t>
            </a:r>
            <a:endParaRPr lang="bg-BG" sz="3600" dirty="0">
              <a:solidFill>
                <a:schemeClr val="tx1"/>
              </a:solidFill>
              <a:latin typeface="Arial" pitchFamily="34" charset="0"/>
              <a:cs typeface="Arial" pitchFamily="34" charset="0"/>
            </a:endParaRPr>
          </a:p>
        </p:txBody>
      </p:sp>
    </p:spTree>
    <p:extLst>
      <p:ext uri="{BB962C8B-B14F-4D97-AF65-F5344CB8AC3E}">
        <p14:creationId xmlns:p14="http://schemas.microsoft.com/office/powerpoint/2010/main" xmlns="" val="3312300156"/>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Shape 344"/>
          <p:cNvSpPr txBox="1">
            <a:spLocks noGrp="1"/>
          </p:cNvSpPr>
          <p:nvPr>
            <p:ph type="title"/>
          </p:nvPr>
        </p:nvSpPr>
        <p:spPr>
          <a:xfrm>
            <a:off x="1446212" y="5562600"/>
            <a:ext cx="8938472" cy="820600"/>
          </a:xfrm>
          <a:prstGeom prst="rect">
            <a:avLst/>
          </a:prstGeom>
          <a:noFill/>
          <a:ln>
            <a:noFill/>
          </a:ln>
        </p:spPr>
        <p:txBody>
          <a:bodyPr lIns="36000" tIns="36000" rIns="36000" bIns="36000" anchor="b" anchorCtr="0">
            <a:noAutofit/>
          </a:bodyPr>
          <a:lstStyle/>
          <a:p>
            <a:pPr marL="0" marR="0" lvl="0" indent="0" algn="ctr" rtl="0">
              <a:lnSpc>
                <a:spcPct val="90000"/>
              </a:lnSpc>
              <a:spcBef>
                <a:spcPts val="0"/>
              </a:spcBef>
              <a:spcAft>
                <a:spcPts val="0"/>
              </a:spcAft>
              <a:buClr>
                <a:srgbClr val="F3BE60"/>
              </a:buClr>
              <a:buSzPct val="25000"/>
              <a:buFont typeface="Calibri"/>
              <a:buNone/>
            </a:pPr>
            <a:r>
              <a:rPr lang="en-US" sz="5400" b="1" i="0" u="none" strike="noStrike" cap="none">
                <a:solidFill>
                  <a:srgbClr val="F3BE60"/>
                </a:solidFill>
                <a:latin typeface="Calibri"/>
                <a:ea typeface="Calibri"/>
                <a:cs typeface="Calibri"/>
                <a:sym typeface="Calibri"/>
              </a:rPr>
              <a:t>Exercises in Class</a:t>
            </a:r>
          </a:p>
        </p:txBody>
      </p:sp>
      <p:pic>
        <p:nvPicPr>
          <p:cNvPr id="345" name="Shape 345"/>
          <p:cNvPicPr preferRelativeResize="0"/>
          <p:nvPr/>
        </p:nvPicPr>
        <p:blipFill rotWithShape="1">
          <a:blip r:embed="rId3" cstate="print">
            <a:alphaModFix/>
          </a:blip>
          <a:srcRect/>
          <a:stretch/>
        </p:blipFill>
        <p:spPr>
          <a:xfrm>
            <a:off x="4098925" y="1366837"/>
            <a:ext cx="3990975" cy="4124325"/>
          </a:xfrm>
          <a:prstGeom prst="rect">
            <a:avLst/>
          </a:prstGeom>
          <a:noFill/>
          <a:ln>
            <a:noFill/>
          </a:ln>
        </p:spPr>
      </p:pic>
    </p:spTree>
    <p:extLst>
      <p:ext uri="{BB962C8B-B14F-4D97-AF65-F5344CB8AC3E}">
        <p14:creationId xmlns:p14="http://schemas.microsoft.com/office/powerpoint/2010/main" xmlns="" val="369447741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p:txBody>
          <a:bodyPr/>
          <a:lstStyle/>
          <a:p>
            <a:fld id="{C014DD1E-5D91-48A3-AD6D-45FBA980D106}" type="slidenum">
              <a:rPr lang="en-US" smtClean="0"/>
              <a:pPr/>
              <a:t>32</a:t>
            </a:fld>
            <a:endParaRPr lang="en-US" dirty="0"/>
          </a:p>
        </p:txBody>
      </p:sp>
      <p:sp>
        <p:nvSpPr>
          <p:cNvPr id="5" name="Content Placeholder 4"/>
          <p:cNvSpPr>
            <a:spLocks noGrp="1"/>
          </p:cNvSpPr>
          <p:nvPr>
            <p:ph idx="1"/>
          </p:nvPr>
        </p:nvSpPr>
        <p:spPr>
          <a:xfrm>
            <a:off x="190412" y="1151121"/>
            <a:ext cx="11804821" cy="5570355"/>
          </a:xfrm>
        </p:spPr>
        <p:txBody>
          <a:bodyPr>
            <a:noAutofit/>
          </a:bodyPr>
          <a:lstStyle/>
          <a:p>
            <a:pPr marL="514350" indent="-514350">
              <a:buNone/>
            </a:pPr>
            <a:r>
              <a:rPr lang="en-US" dirty="0" smtClean="0"/>
              <a:t>What are the:</a:t>
            </a:r>
            <a:endParaRPr lang="en-US" dirty="0"/>
          </a:p>
          <a:p>
            <a:pPr marL="819096" lvl="1" indent="-514350"/>
            <a:r>
              <a:rPr lang="en-US" dirty="0" smtClean="0"/>
              <a:t>Benefits</a:t>
            </a:r>
          </a:p>
          <a:p>
            <a:pPr marL="819096" lvl="1" indent="-514350"/>
            <a:r>
              <a:rPr lang="en-US" dirty="0" smtClean="0"/>
              <a:t>Drawbacks</a:t>
            </a:r>
          </a:p>
          <a:p>
            <a:pPr marL="514350" lvl="1" indent="-514350">
              <a:buNone/>
            </a:pPr>
            <a:r>
              <a:rPr lang="en-US" dirty="0" smtClean="0"/>
              <a:t>Of using reflection?</a:t>
            </a:r>
            <a:endParaRPr lang="en-US" dirty="0"/>
          </a:p>
        </p:txBody>
      </p:sp>
      <p:sp>
        <p:nvSpPr>
          <p:cNvPr id="4" name="Title 3"/>
          <p:cNvSpPr>
            <a:spLocks noGrp="1"/>
          </p:cNvSpPr>
          <p:nvPr>
            <p:ph type="title"/>
          </p:nvPr>
        </p:nvSpPr>
        <p:spPr/>
        <p:txBody>
          <a:bodyPr>
            <a:normAutofit/>
          </a:bodyPr>
          <a:lstStyle/>
          <a:p>
            <a:r>
              <a:rPr lang="en-US" dirty="0"/>
              <a:t>Summary</a:t>
            </a:r>
          </a:p>
        </p:txBody>
      </p:sp>
      <p:pic>
        <p:nvPicPr>
          <p:cNvPr id="7" name="Picture 2" descr="C:\Users\Ivan\Desktop\elements_presentations\summary_pic.png"/>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7986509" y="1905000"/>
            <a:ext cx="3559806" cy="2640898"/>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167129548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hlinkClick r:id="rId3"/>
          </p:cNvPr>
          <p:cNvPicPr>
            <a:picLocks noChangeAspect="1"/>
          </p:cNvPicPr>
          <p:nvPr/>
        </p:nvPicPr>
        <p:blipFill>
          <a:blip r:embed="rId4" cstate="print"/>
          <a:stretch>
            <a:fillRect/>
          </a:stretch>
        </p:blipFill>
        <p:spPr>
          <a:xfrm>
            <a:off x="9980612" y="2729472"/>
            <a:ext cx="1726158" cy="932887"/>
          </a:xfrm>
          <a:prstGeom prst="roundRect">
            <a:avLst>
              <a:gd name="adj" fmla="val 2953"/>
            </a:avLst>
          </a:prstGeom>
        </p:spPr>
      </p:pic>
      <p:pic>
        <p:nvPicPr>
          <p:cNvPr id="5" name="Picture 4">
            <a:hlinkClick r:id="rId5"/>
          </p:cNvPr>
          <p:cNvPicPr>
            <a:picLocks noChangeAspect="1"/>
          </p:cNvPicPr>
          <p:nvPr/>
        </p:nvPicPr>
        <p:blipFill>
          <a:blip r:embed="rId6" cstate="print"/>
          <a:stretch>
            <a:fillRect/>
          </a:stretch>
        </p:blipFill>
        <p:spPr>
          <a:xfrm>
            <a:off x="512764" y="1295401"/>
            <a:ext cx="1752600" cy="804224"/>
          </a:xfrm>
          <a:prstGeom prst="roundRect">
            <a:avLst>
              <a:gd name="adj" fmla="val 3159"/>
            </a:avLst>
          </a:prstGeom>
        </p:spPr>
      </p:pic>
      <p:pic>
        <p:nvPicPr>
          <p:cNvPr id="7" name="Picture 6">
            <a:hlinkClick r:id="rId7"/>
          </p:cNvPr>
          <p:cNvPicPr>
            <a:picLocks noChangeAspect="1"/>
          </p:cNvPicPr>
          <p:nvPr/>
        </p:nvPicPr>
        <p:blipFill>
          <a:blip r:embed="rId8" cstate="print"/>
          <a:stretch>
            <a:fillRect/>
          </a:stretch>
        </p:blipFill>
        <p:spPr>
          <a:xfrm>
            <a:off x="5468146" y="1295400"/>
            <a:ext cx="2040956" cy="804013"/>
          </a:xfrm>
          <a:prstGeom prst="roundRect">
            <a:avLst>
              <a:gd name="adj" fmla="val 3159"/>
            </a:avLst>
          </a:prstGeom>
        </p:spPr>
      </p:pic>
      <p:pic>
        <p:nvPicPr>
          <p:cNvPr id="8" name="Picture 7">
            <a:hlinkClick r:id="rId9"/>
          </p:cNvPr>
          <p:cNvPicPr>
            <a:picLocks noChangeAspect="1"/>
          </p:cNvPicPr>
          <p:nvPr/>
        </p:nvPicPr>
        <p:blipFill>
          <a:blip r:embed="rId10" cstate="print"/>
          <a:stretch>
            <a:fillRect/>
          </a:stretch>
        </p:blipFill>
        <p:spPr>
          <a:xfrm>
            <a:off x="2824428" y="1295400"/>
            <a:ext cx="2093874" cy="804013"/>
          </a:xfrm>
          <a:prstGeom prst="roundRect">
            <a:avLst>
              <a:gd name="adj" fmla="val 3159"/>
            </a:avLst>
          </a:prstGeom>
        </p:spPr>
      </p:pic>
      <p:pic>
        <p:nvPicPr>
          <p:cNvPr id="9" name="Picture 8">
            <a:hlinkClick r:id="rId11"/>
          </p:cNvPr>
          <p:cNvPicPr>
            <a:picLocks noChangeAspect="1"/>
          </p:cNvPicPr>
          <p:nvPr/>
        </p:nvPicPr>
        <p:blipFill>
          <a:blip r:embed="rId12" cstate="print"/>
          <a:stretch>
            <a:fillRect/>
          </a:stretch>
        </p:blipFill>
        <p:spPr>
          <a:xfrm>
            <a:off x="512764" y="5373443"/>
            <a:ext cx="3352800" cy="849557"/>
          </a:xfrm>
          <a:prstGeom prst="roundRect">
            <a:avLst>
              <a:gd name="adj" fmla="val 3159"/>
            </a:avLst>
          </a:prstGeom>
        </p:spPr>
      </p:pic>
      <p:sp>
        <p:nvSpPr>
          <p:cNvPr id="11" name="Title 10"/>
          <p:cNvSpPr>
            <a:spLocks noGrp="1"/>
          </p:cNvSpPr>
          <p:nvPr>
            <p:ph type="title"/>
          </p:nvPr>
        </p:nvSpPr>
        <p:spPr/>
        <p:txBody>
          <a:bodyPr/>
          <a:lstStyle/>
          <a:p>
            <a:r>
              <a:rPr lang="en-US" dirty="0"/>
              <a:t>Reflection</a:t>
            </a:r>
          </a:p>
        </p:txBody>
      </p:sp>
      <p:pic>
        <p:nvPicPr>
          <p:cNvPr id="13" name="Picture 12">
            <a:hlinkClick r:id="rId13"/>
          </p:cNvPr>
          <p:cNvPicPr>
            <a:picLocks noChangeAspect="1"/>
          </p:cNvPicPr>
          <p:nvPr/>
        </p:nvPicPr>
        <p:blipFill>
          <a:blip r:embed="rId14" cstate="print"/>
          <a:stretch>
            <a:fillRect/>
          </a:stretch>
        </p:blipFill>
        <p:spPr>
          <a:xfrm>
            <a:off x="4358563" y="5373443"/>
            <a:ext cx="2753589" cy="849556"/>
          </a:xfrm>
          <a:prstGeom prst="roundRect">
            <a:avLst>
              <a:gd name="adj" fmla="val 2953"/>
            </a:avLst>
          </a:prstGeom>
        </p:spPr>
      </p:pic>
      <p:pic>
        <p:nvPicPr>
          <p:cNvPr id="16" name="Picture 15">
            <a:hlinkClick r:id="rId15"/>
          </p:cNvPr>
          <p:cNvPicPr>
            <a:picLocks noChangeAspect="1"/>
          </p:cNvPicPr>
          <p:nvPr/>
        </p:nvPicPr>
        <p:blipFill>
          <a:blip r:embed="rId16" cstate="print"/>
          <a:stretch>
            <a:fillRect/>
          </a:stretch>
        </p:blipFill>
        <p:spPr>
          <a:xfrm>
            <a:off x="7633728" y="5373443"/>
            <a:ext cx="4073042" cy="849556"/>
          </a:xfrm>
          <a:prstGeom prst="roundRect">
            <a:avLst>
              <a:gd name="adj" fmla="val 3159"/>
            </a:avLst>
          </a:prstGeom>
        </p:spPr>
      </p:pic>
      <p:pic>
        <p:nvPicPr>
          <p:cNvPr id="18" name="Picture 17">
            <a:hlinkClick r:id="rId17"/>
          </p:cNvPr>
          <p:cNvPicPr>
            <a:picLocks noChangeAspect="1"/>
          </p:cNvPicPr>
          <p:nvPr/>
        </p:nvPicPr>
        <p:blipFill>
          <a:blip r:embed="rId18" cstate="print"/>
          <a:stretch>
            <a:fillRect/>
          </a:stretch>
        </p:blipFill>
        <p:spPr>
          <a:xfrm>
            <a:off x="8075612" y="1316222"/>
            <a:ext cx="3631158" cy="783191"/>
          </a:xfrm>
          <a:prstGeom prst="roundRect">
            <a:avLst>
              <a:gd name="adj" fmla="val 3159"/>
            </a:avLst>
          </a:prstGeom>
        </p:spPr>
      </p:pic>
      <p:pic>
        <p:nvPicPr>
          <p:cNvPr id="4" name="Picture 3">
            <a:hlinkClick r:id="rId19"/>
          </p:cNvPr>
          <p:cNvPicPr>
            <a:picLocks noChangeAspect="1"/>
          </p:cNvPicPr>
          <p:nvPr/>
        </p:nvPicPr>
        <p:blipFill>
          <a:blip r:embed="rId20" cstate="print"/>
          <a:stretch>
            <a:fillRect/>
          </a:stretch>
        </p:blipFill>
        <p:spPr>
          <a:xfrm>
            <a:off x="5713413" y="4251041"/>
            <a:ext cx="5993358" cy="550371"/>
          </a:xfrm>
          <a:prstGeom prst="roundRect">
            <a:avLst>
              <a:gd name="adj" fmla="val 3159"/>
            </a:avLst>
          </a:prstGeom>
        </p:spPr>
      </p:pic>
      <p:sp>
        <p:nvSpPr>
          <p:cNvPr id="17" name="Shape 514"/>
          <p:cNvSpPr txBox="1">
            <a:spLocks noGrp="1"/>
          </p:cNvSpPr>
          <p:nvPr>
            <p:ph type="body" idx="4294967295"/>
          </p:nvPr>
        </p:nvSpPr>
        <p:spPr>
          <a:xfrm>
            <a:off x="1529383" y="6400801"/>
            <a:ext cx="10482604" cy="363550"/>
          </a:xfrm>
          <a:prstGeom prst="rect">
            <a:avLst/>
          </a:prstGeom>
          <a:noFill/>
          <a:ln>
            <a:noFill/>
          </a:ln>
        </p:spPr>
        <p:txBody>
          <a:bodyPr lIns="36000" tIns="36000" rIns="36000" bIns="36000" anchor="t" anchorCtr="0">
            <a:noAutofit/>
          </a:bodyPr>
          <a:lstStyle/>
          <a:p>
            <a:pPr marL="0" marR="0" lvl="0" indent="0" algn="r" rtl="0">
              <a:lnSpc>
                <a:spcPct val="105000"/>
              </a:lnSpc>
              <a:spcBef>
                <a:spcPts val="0"/>
              </a:spcBef>
              <a:spcAft>
                <a:spcPts val="0"/>
              </a:spcAft>
              <a:buClr>
                <a:srgbClr val="F2B254"/>
              </a:buClr>
              <a:buSzPct val="25000"/>
              <a:buFont typeface="Noto Sans Symbols"/>
              <a:buNone/>
            </a:pPr>
            <a:r>
              <a:rPr lang="en-US" sz="1800" b="0" i="0" u="sng" strike="noStrike" cap="none" dirty="0">
                <a:solidFill>
                  <a:schemeClr val="hlink"/>
                </a:solidFill>
                <a:latin typeface="Calibri"/>
                <a:ea typeface="Calibri"/>
                <a:cs typeface="Calibri"/>
                <a:sym typeface="Calibri"/>
                <a:hlinkClick r:id="rId21"/>
              </a:rPr>
              <a:t>https://softuni.bg/java-advanced-oop</a:t>
            </a:r>
            <a:r>
              <a:rPr lang="en-US" sz="1800" b="0" i="0" u="none" strike="noStrike" cap="none" dirty="0">
                <a:solidFill>
                  <a:schemeClr val="lt1"/>
                </a:solidFill>
                <a:latin typeface="Calibri"/>
                <a:ea typeface="Calibri"/>
                <a:cs typeface="Calibri"/>
                <a:sym typeface="Calibri"/>
              </a:rPr>
              <a:t>  </a:t>
            </a:r>
          </a:p>
        </p:txBody>
      </p:sp>
    </p:spTree>
    <p:extLst>
      <p:ext uri="{BB962C8B-B14F-4D97-AF65-F5344CB8AC3E}">
        <p14:creationId xmlns:p14="http://schemas.microsoft.com/office/powerpoint/2010/main" xmlns="" val="413837509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License</a:t>
            </a:r>
          </a:p>
        </p:txBody>
      </p:sp>
      <p:sp>
        <p:nvSpPr>
          <p:cNvPr id="3" name="Content Placeholder 2"/>
          <p:cNvSpPr>
            <a:spLocks noGrp="1"/>
          </p:cNvSpPr>
          <p:nvPr>
            <p:ph idx="4294967295"/>
          </p:nvPr>
        </p:nvSpPr>
        <p:spPr>
          <a:xfrm>
            <a:off x="190413" y="1151121"/>
            <a:ext cx="11804822" cy="1796243"/>
          </a:xfrm>
        </p:spPr>
        <p:txBody>
          <a:bodyPr>
            <a:normAutofit/>
          </a:bodyPr>
          <a:lstStyle/>
          <a:p>
            <a:r>
              <a:rPr lang="en-US" dirty="0"/>
              <a:t>This course (slides, examples, demos, videos, homework, etc.)</a:t>
            </a:r>
            <a:br>
              <a:rPr lang="en-US" dirty="0"/>
            </a:br>
            <a:r>
              <a:rPr lang="en-US" dirty="0"/>
              <a:t>is licensed under the "</a:t>
            </a:r>
            <a:r>
              <a:rPr lang="en-US" dirty="0">
                <a:hlinkClick r:id="rId3"/>
              </a:rPr>
              <a:t>Creative Commons </a:t>
            </a:r>
            <a:r>
              <a:rPr lang="en-US" noProof="1">
                <a:hlinkClick r:id="rId3"/>
              </a:rPr>
              <a:t>Attribution-NonCommercial-ShareAlike</a:t>
            </a:r>
            <a:r>
              <a:rPr lang="en-US" dirty="0">
                <a:hlinkClick r:id="rId3"/>
              </a:rPr>
              <a:t> 4.0 International</a:t>
            </a:r>
            <a:r>
              <a:rPr lang="en-US" dirty="0"/>
              <a:t>" license</a:t>
            </a:r>
            <a:endParaRPr lang="en-US" sz="2000" dirty="0"/>
          </a:p>
        </p:txBody>
      </p:sp>
      <p:sp>
        <p:nvSpPr>
          <p:cNvPr id="4" name="Slide Number Placeholder 3"/>
          <p:cNvSpPr>
            <a:spLocks noGrp="1"/>
          </p:cNvSpPr>
          <p:nvPr>
            <p:ph type="sldNum" sz="quarter" idx="4294967295"/>
          </p:nvPr>
        </p:nvSpPr>
        <p:spPr>
          <a:xfrm>
            <a:off x="11566412" y="6525002"/>
            <a:ext cx="428822" cy="196477"/>
          </a:xfrm>
          <a:prstGeom prst="rect">
            <a:avLst/>
          </a:prstGeom>
        </p:spPr>
        <p:txBody>
          <a:bodyPr/>
          <a:lstStyle/>
          <a:p>
            <a:fld id="{C014DD1E-5D91-48A3-AD6D-45FBA980D106}" type="slidenum">
              <a:rPr lang="en-US" smtClean="0"/>
              <a:pPr/>
              <a:t>34</a:t>
            </a:fld>
            <a:endParaRPr lang="en-US" dirty="0"/>
          </a:p>
        </p:txBody>
      </p:sp>
      <p:pic>
        <p:nvPicPr>
          <p:cNvPr id="8" name="Picture 4">
            <a:hlinkClick r:id="rId3" tooltip="This work is licensed under the &quot;Creative Commons Attribution-NonCommercial-ShareAlike 4.0 International&quot; license"/>
          </p:cNvPr>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4507637" y="3281192"/>
            <a:ext cx="3170776" cy="1109380"/>
          </a:xfrm>
          <a:prstGeom prst="roundRect">
            <a:avLst>
              <a:gd name="adj" fmla="val 4326"/>
            </a:avLst>
          </a:prstGeom>
          <a:noFill/>
          <a:ln>
            <a:solidFill>
              <a:schemeClr val="accent2">
                <a:lumMod val="75000"/>
              </a:schemeClr>
            </a:solidFill>
          </a:ln>
          <a:extLst>
            <a:ext uri="{909E8E84-426E-40DD-AFC4-6F175D3DCCD1}">
              <a14:hiddenFill xmlns:a14="http://schemas.microsoft.com/office/drawing/2010/main" xmlns="">
                <a:solidFill>
                  <a:srgbClr val="FFFFFF"/>
                </a:solidFill>
              </a14:hiddenFill>
            </a:ext>
          </a:extLst>
        </p:spPr>
      </p:pic>
      <p:sp>
        <p:nvSpPr>
          <p:cNvPr id="6" name="Content Placeholder 2"/>
          <p:cNvSpPr>
            <a:spLocks noGrp="1"/>
          </p:cNvSpPr>
          <p:nvPr>
            <p:ph idx="4294967295"/>
          </p:nvPr>
        </p:nvSpPr>
        <p:spPr>
          <a:xfrm>
            <a:off x="188815" y="4724400"/>
            <a:ext cx="11804822" cy="1997079"/>
          </a:xfrm>
        </p:spPr>
        <p:txBody>
          <a:bodyPr>
            <a:normAutofit/>
          </a:bodyPr>
          <a:lstStyle/>
          <a:p>
            <a:pPr>
              <a:spcBef>
                <a:spcPts val="1800"/>
              </a:spcBef>
            </a:pPr>
            <a:r>
              <a:rPr lang="en-US" sz="2400" dirty="0"/>
              <a:t>Attribution: this work may contain portions from</a:t>
            </a:r>
          </a:p>
          <a:p>
            <a:pPr lvl="1"/>
            <a:r>
              <a:rPr lang="en-US" sz="2000" dirty="0"/>
              <a:t>"</a:t>
            </a:r>
            <a:r>
              <a:rPr lang="en-GB" sz="2000" dirty="0">
                <a:hlinkClick r:id="rId5"/>
              </a:rPr>
              <a:t>Fundamentals of Computer Programming with Java</a:t>
            </a:r>
            <a:r>
              <a:rPr lang="en-US" sz="2000" dirty="0"/>
              <a:t>" book </a:t>
            </a:r>
            <a:r>
              <a:rPr lang="en-US" sz="2000" noProof="1"/>
              <a:t>by Svetlin Nakov &amp; </a:t>
            </a:r>
            <a:r>
              <a:rPr lang="en-US" sz="2000" dirty="0"/>
              <a:t>Co. under </a:t>
            </a:r>
            <a:r>
              <a:rPr lang="en-US" sz="2000" dirty="0">
                <a:hlinkClick r:id="rId6"/>
              </a:rPr>
              <a:t>CC-BY-SA</a:t>
            </a:r>
            <a:r>
              <a:rPr lang="en-US" sz="2000" dirty="0"/>
              <a:t> license</a:t>
            </a:r>
          </a:p>
          <a:p>
            <a:pPr lvl="1"/>
            <a:r>
              <a:rPr lang="en-US" sz="2000" dirty="0"/>
              <a:t>"</a:t>
            </a:r>
            <a:r>
              <a:rPr lang="en-US" sz="2000" dirty="0">
                <a:hlinkClick r:id="rId7"/>
              </a:rPr>
              <a:t>OOP</a:t>
            </a:r>
            <a:r>
              <a:rPr lang="en-US" sz="2000" dirty="0"/>
              <a:t>" course by </a:t>
            </a:r>
            <a:r>
              <a:rPr lang="en-US" sz="2000" noProof="1"/>
              <a:t>Telerik Academy</a:t>
            </a:r>
            <a:r>
              <a:rPr lang="en-US" sz="2000" dirty="0"/>
              <a:t> under </a:t>
            </a:r>
            <a:r>
              <a:rPr lang="en-US" sz="2000" dirty="0">
                <a:hlinkClick r:id="rId8"/>
              </a:rPr>
              <a:t>CC-BY-NC-SA</a:t>
            </a:r>
            <a:r>
              <a:rPr lang="en-US" sz="2000" dirty="0"/>
              <a:t> license</a:t>
            </a:r>
          </a:p>
        </p:txBody>
      </p:sp>
    </p:spTree>
    <p:extLst>
      <p:ext uri="{BB962C8B-B14F-4D97-AF65-F5344CB8AC3E}">
        <p14:creationId xmlns:p14="http://schemas.microsoft.com/office/powerpoint/2010/main" xmlns="" val="158803388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259899" y="103056"/>
            <a:ext cx="9074150" cy="936625"/>
          </a:xfrm>
        </p:spPr>
        <p:txBody>
          <a:bodyPr>
            <a:normAutofit/>
          </a:bodyPr>
          <a:lstStyle/>
          <a:p>
            <a:r>
              <a:rPr lang="en-US" dirty="0"/>
              <a:t>Free Trainings @ Software University</a:t>
            </a:r>
          </a:p>
        </p:txBody>
      </p:sp>
      <p:sp>
        <p:nvSpPr>
          <p:cNvPr id="4" name="Content Placeholder 3"/>
          <p:cNvSpPr>
            <a:spLocks noGrp="1"/>
          </p:cNvSpPr>
          <p:nvPr>
            <p:ph idx="4294967295"/>
          </p:nvPr>
        </p:nvSpPr>
        <p:spPr>
          <a:xfrm>
            <a:off x="259899" y="1039681"/>
            <a:ext cx="9434513" cy="5639378"/>
          </a:xfrm>
        </p:spPr>
        <p:txBody>
          <a:bodyPr>
            <a:noAutofit/>
          </a:bodyPr>
          <a:lstStyle/>
          <a:p>
            <a:pPr>
              <a:lnSpc>
                <a:spcPct val="100000"/>
              </a:lnSpc>
            </a:pPr>
            <a:r>
              <a:rPr lang="en-US" sz="3200" dirty="0"/>
              <a:t>Software University Foundation – </a:t>
            </a:r>
            <a:r>
              <a:rPr lang="en-US" sz="3200" noProof="1">
                <a:hlinkClick r:id="rId3"/>
              </a:rPr>
              <a:t>softuni.org</a:t>
            </a:r>
            <a:endParaRPr lang="en-US" sz="3200" noProof="1"/>
          </a:p>
          <a:p>
            <a:pPr>
              <a:lnSpc>
                <a:spcPct val="100000"/>
              </a:lnSpc>
            </a:pPr>
            <a:r>
              <a:rPr lang="en-US" sz="3200" dirty="0"/>
              <a:t>Software University – High-Quality Education, Profession and Job for Software Developers</a:t>
            </a:r>
          </a:p>
          <a:p>
            <a:pPr lvl="1">
              <a:lnSpc>
                <a:spcPct val="100000"/>
              </a:lnSpc>
            </a:pPr>
            <a:r>
              <a:rPr lang="en-US" sz="2900" noProof="1">
                <a:hlinkClick r:id="rId4"/>
              </a:rPr>
              <a:t>softuni.bg</a:t>
            </a:r>
            <a:r>
              <a:rPr lang="en-US" sz="2900" noProof="1"/>
              <a:t> </a:t>
            </a:r>
          </a:p>
          <a:p>
            <a:pPr marL="304747" lvl="1" indent="-304747">
              <a:lnSpc>
                <a:spcPct val="100000"/>
              </a:lnSpc>
              <a:buClr>
                <a:srgbClr val="F2B254"/>
              </a:buClr>
              <a:buSzPct val="100000"/>
              <a:tabLst>
                <a:tab pos="282575" algn="l"/>
              </a:tabLst>
            </a:pPr>
            <a:r>
              <a:rPr lang="en-US" dirty="0"/>
              <a:t>Software University @ Facebook</a:t>
            </a:r>
          </a:p>
          <a:p>
            <a:pPr lvl="1">
              <a:lnSpc>
                <a:spcPct val="100000"/>
              </a:lnSpc>
              <a:tabLst>
                <a:tab pos="282575" algn="l"/>
              </a:tabLst>
            </a:pPr>
            <a:r>
              <a:rPr lang="en-US" sz="2900" noProof="1">
                <a:hlinkClick r:id="rId5"/>
              </a:rPr>
              <a:t>facebook.com/SoftwareUniversity</a:t>
            </a:r>
            <a:endParaRPr lang="en-US" sz="2900" noProof="1"/>
          </a:p>
          <a:p>
            <a:pPr marL="304747" lvl="1" indent="-304747">
              <a:lnSpc>
                <a:spcPct val="100000"/>
              </a:lnSpc>
              <a:buClr>
                <a:srgbClr val="F2B254"/>
              </a:buClr>
              <a:buSzPct val="100000"/>
              <a:tabLst>
                <a:tab pos="282575" algn="l"/>
              </a:tabLst>
            </a:pPr>
            <a:r>
              <a:rPr lang="en-US" dirty="0"/>
              <a:t>Software University @ YouTube</a:t>
            </a:r>
          </a:p>
          <a:p>
            <a:pPr lvl="1">
              <a:lnSpc>
                <a:spcPct val="100000"/>
              </a:lnSpc>
              <a:tabLst>
                <a:tab pos="282575" algn="l"/>
              </a:tabLst>
            </a:pPr>
            <a:r>
              <a:rPr lang="en-US" sz="2900" noProof="1">
                <a:hlinkClick r:id="rId6"/>
              </a:rPr>
              <a:t>youtube.com/SoftwareUniversity</a:t>
            </a:r>
            <a:endParaRPr lang="en-US" sz="2900" noProof="1"/>
          </a:p>
          <a:p>
            <a:pPr marL="304747" lvl="1" indent="-304747">
              <a:lnSpc>
                <a:spcPct val="100000"/>
              </a:lnSpc>
              <a:buClr>
                <a:srgbClr val="F2B254"/>
              </a:buClr>
              <a:buSzPct val="100000"/>
              <a:tabLst>
                <a:tab pos="282575" algn="l"/>
              </a:tabLst>
            </a:pPr>
            <a:r>
              <a:rPr lang="en-US" noProof="1"/>
              <a:t>Software University Forums – </a:t>
            </a:r>
            <a:r>
              <a:rPr lang="en-US" dirty="0">
                <a:hlinkClick r:id="rId7"/>
              </a:rPr>
              <a:t>forum.softuni.bg</a:t>
            </a:r>
            <a:endParaRPr lang="en-US" noProof="1"/>
          </a:p>
        </p:txBody>
      </p:sp>
      <p:pic>
        <p:nvPicPr>
          <p:cNvPr id="9" name="Picture 8">
            <a:hlinkClick r:id="rId4"/>
          </p:cNvPr>
          <p:cNvPicPr>
            <a:picLocks noChangeAspect="1"/>
          </p:cNvPicPr>
          <p:nvPr/>
        </p:nvPicPr>
        <p:blipFill rotWithShape="1">
          <a:blip r:embed="rId8" cstate="print">
            <a:extLst>
              <a:ext uri="{28A0092B-C50C-407E-A947-70E740481C1C}">
                <a14:useLocalDpi xmlns:a14="http://schemas.microsoft.com/office/drawing/2010/main" xmlns=""/>
              </a:ext>
            </a:extLst>
          </a:blip>
          <a:srcRect t="7214" b="7214"/>
          <a:stretch/>
        </p:blipFill>
        <p:spPr>
          <a:xfrm>
            <a:off x="9659438" y="1594686"/>
            <a:ext cx="1834974" cy="1570200"/>
          </a:xfrm>
          <a:prstGeom prst="rect">
            <a:avLst/>
          </a:prstGeom>
          <a:ln w="12700">
            <a:solidFill>
              <a:srgbClr val="55438F">
                <a:alpha val="70000"/>
              </a:srgbClr>
            </a:solidFill>
          </a:ln>
        </p:spPr>
      </p:pic>
      <p:pic>
        <p:nvPicPr>
          <p:cNvPr id="10" name="Picture 9">
            <a:hlinkClick r:id="rId3" tooltip="Software University Foundation"/>
          </p:cNvPr>
          <p:cNvPicPr>
            <a:picLocks noChangeAspect="1"/>
          </p:cNvPicPr>
          <p:nvPr/>
        </p:nvPicPr>
        <p:blipFill rotWithShape="1">
          <a:blip r:embed="rId9" cstate="print">
            <a:extLst>
              <a:ext uri="{28A0092B-C50C-407E-A947-70E740481C1C}">
                <a14:useLocalDpi xmlns:a14="http://schemas.microsoft.com/office/drawing/2010/main" xmlns=""/>
              </a:ext>
            </a:extLst>
          </a:blip>
          <a:srcRect l="-5359" t="-15226" r="-5359" b="-15226"/>
          <a:stretch/>
        </p:blipFill>
        <p:spPr>
          <a:xfrm>
            <a:off x="9457098" y="466964"/>
            <a:ext cx="2269870" cy="874916"/>
          </a:xfrm>
          <a:prstGeom prst="roundRect">
            <a:avLst>
              <a:gd name="adj" fmla="val 3940"/>
            </a:avLst>
          </a:prstGeom>
          <a:solidFill>
            <a:srgbClr val="231F20">
              <a:alpha val="50000"/>
            </a:srgbClr>
          </a:solidFill>
          <a:ln>
            <a:solidFill>
              <a:schemeClr val="accent1">
                <a:lumMod val="75000"/>
                <a:alpha val="40000"/>
              </a:schemeClr>
            </a:solidFill>
          </a:ln>
        </p:spPr>
      </p:pic>
      <p:pic>
        <p:nvPicPr>
          <p:cNvPr id="11" name="Picture 4">
            <a:hlinkClick r:id="rId10"/>
          </p:cNvPr>
          <p:cNvPicPr>
            <a:picLocks noChangeAspect="1" noChangeArrowheads="1"/>
          </p:cNvPicPr>
          <p:nvPr/>
        </p:nvPicPr>
        <p:blipFill rotWithShape="1">
          <a:blip r:embed="rId11" cstate="print">
            <a:extLst>
              <a:ext uri="{28A0092B-C50C-407E-A947-70E740481C1C}">
                <a14:useLocalDpi xmlns:a14="http://schemas.microsoft.com/office/drawing/2010/main" xmlns=""/>
              </a:ext>
            </a:extLst>
          </a:blip>
          <a:srcRect/>
          <a:stretch/>
        </p:blipFill>
        <p:spPr bwMode="auto">
          <a:xfrm>
            <a:off x="10075536" y="3385124"/>
            <a:ext cx="1003954" cy="1017562"/>
          </a:xfrm>
          <a:prstGeom prst="rect">
            <a:avLst/>
          </a:prstGeom>
          <a:noFill/>
          <a:extLst>
            <a:ext uri="{909E8E84-426E-40DD-AFC4-6F175D3DCCD1}">
              <a14:hiddenFill xmlns:a14="http://schemas.microsoft.com/office/drawing/2010/main" xmlns="">
                <a:solidFill>
                  <a:srgbClr val="FFFFFF"/>
                </a:solidFill>
              </a14:hiddenFill>
            </a:ext>
          </a:extLst>
        </p:spPr>
      </p:pic>
      <p:pic>
        <p:nvPicPr>
          <p:cNvPr id="12" name="Picture 6">
            <a:hlinkClick r:id="rId6"/>
          </p:cNvPr>
          <p:cNvPicPr>
            <a:picLocks noChangeAspect="1" noChangeArrowheads="1"/>
          </p:cNvPicPr>
          <p:nvPr/>
        </p:nvPicPr>
        <p:blipFill>
          <a:blip r:embed="rId12" cstate="print">
            <a:extLst>
              <a:ext uri="{28A0092B-C50C-407E-A947-70E740481C1C}">
                <a14:useLocalDpi xmlns:a14="http://schemas.microsoft.com/office/drawing/2010/main" xmlns=""/>
              </a:ext>
            </a:extLst>
          </a:blip>
          <a:srcRect/>
          <a:stretch>
            <a:fillRect/>
          </a:stretch>
        </p:blipFill>
        <p:spPr bwMode="auto">
          <a:xfrm>
            <a:off x="9656544" y="4589658"/>
            <a:ext cx="1837868" cy="675261"/>
          </a:xfrm>
          <a:prstGeom prst="rect">
            <a:avLst/>
          </a:prstGeom>
          <a:ln w="25400">
            <a:solidFill>
              <a:schemeClr val="bg1">
                <a:lumMod val="50000"/>
                <a:lumOff val="50000"/>
                <a:alpha val="25000"/>
              </a:schemeClr>
            </a:solidFill>
          </a:ln>
          <a:extLst>
            <a:ext uri="{909E8E84-426E-40DD-AFC4-6F175D3DCCD1}">
              <a14:hiddenFill xmlns:a14="http://schemas.microsoft.com/office/drawing/2010/main" xmlns="">
                <a:solidFill>
                  <a:srgbClr val="FFFFFF"/>
                </a:solidFill>
              </a14:hiddenFill>
            </a:ext>
          </a:extLst>
        </p:spPr>
      </p:pic>
      <p:pic>
        <p:nvPicPr>
          <p:cNvPr id="13" name="Picture 12">
            <a:hlinkClick r:id="rId7"/>
          </p:cNvPr>
          <p:cNvPicPr>
            <a:picLocks noChangeAspect="1"/>
          </p:cNvPicPr>
          <p:nvPr/>
        </p:nvPicPr>
        <p:blipFill>
          <a:blip r:embed="rId13" cstate="print">
            <a:extLst>
              <a:ext uri="{28A0092B-C50C-407E-A947-70E740481C1C}">
                <a14:useLocalDpi xmlns:a14="http://schemas.microsoft.com/office/drawing/2010/main" xmlns=""/>
              </a:ext>
            </a:extLst>
          </a:blip>
          <a:stretch>
            <a:fillRect/>
          </a:stretch>
        </p:blipFill>
        <p:spPr>
          <a:xfrm>
            <a:off x="10109334" y="5540172"/>
            <a:ext cx="970156" cy="965726"/>
          </a:xfrm>
          <a:prstGeom prst="rect">
            <a:avLst/>
          </a:prstGeom>
        </p:spPr>
      </p:pic>
      <p:pic>
        <p:nvPicPr>
          <p:cNvPr id="14" name="Picture 13">
            <a:hlinkClick r:id="rId4"/>
          </p:cNvPr>
          <p:cNvPicPr>
            <a:picLocks noChangeAspect="1"/>
          </p:cNvPicPr>
          <p:nvPr/>
        </p:nvPicPr>
        <p:blipFill>
          <a:blip r:embed="rId14" cstate="print"/>
          <a:stretch>
            <a:fillRect/>
          </a:stretch>
        </p:blipFill>
        <p:spPr>
          <a:xfrm>
            <a:off x="6762304" y="3069120"/>
            <a:ext cx="2286198" cy="2493480"/>
          </a:xfrm>
          <a:prstGeom prst="rect">
            <a:avLst/>
          </a:prstGeom>
        </p:spPr>
      </p:pic>
    </p:spTree>
    <p:extLst>
      <p:ext uri="{BB962C8B-B14F-4D97-AF65-F5344CB8AC3E}">
        <p14:creationId xmlns:p14="http://schemas.microsoft.com/office/powerpoint/2010/main" xmlns="" val="1760639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tilchev\Desktop\149810785.jpg"/>
          <p:cNvPicPr>
            <a:picLocks noChangeAspect="1" noChangeArrowheads="1"/>
          </p:cNvPicPr>
          <p:nvPr/>
        </p:nvPicPr>
        <p:blipFill>
          <a:blip r:embed="rId2" cstate="print"/>
          <a:srcRect/>
          <a:stretch>
            <a:fillRect/>
          </a:stretch>
        </p:blipFill>
        <p:spPr bwMode="auto">
          <a:xfrm>
            <a:off x="-1588" y="0"/>
            <a:ext cx="12190413" cy="6858000"/>
          </a:xfrm>
          <a:prstGeom prst="rect">
            <a:avLst/>
          </a:prstGeom>
          <a:noFill/>
        </p:spPr>
      </p:pic>
      <p:sp>
        <p:nvSpPr>
          <p:cNvPr id="3" name="Slide Number Placeholder 2"/>
          <p:cNvSpPr>
            <a:spLocks noGrp="1"/>
          </p:cNvSpPr>
          <p:nvPr>
            <p:ph type="sldNum" sz="quarter" idx="4"/>
          </p:nvPr>
        </p:nvSpPr>
        <p:spPr/>
        <p:txBody>
          <a:bodyPr/>
          <a:lstStyle/>
          <a:p>
            <a:fld id="{C014DD1E-5D91-48A3-AD6D-45FBA980D106}" type="slidenum">
              <a:rPr lang="en-US" smtClean="0"/>
              <a:pPr/>
              <a:t>4</a:t>
            </a:fld>
            <a:endParaRPr lang="en-US" dirty="0"/>
          </a:p>
        </p:txBody>
      </p:sp>
      <p:pic>
        <p:nvPicPr>
          <p:cNvPr id="9" name="Picture 2" descr="D:\_WORK PROJECTS\Nakov\Presentation Slides Design\STORE\Software University Foundation Logo BG and ENG black WHITOUT background CMYK.png"/>
          <p:cNvPicPr>
            <a:picLocks noChangeAspect="1" noChangeArrowheads="1"/>
          </p:cNvPicPr>
          <p:nvPr/>
        </p:nvPicPr>
        <p:blipFill>
          <a:blip r:embed="rId3" cstate="print"/>
          <a:srcRect/>
          <a:stretch>
            <a:fillRect/>
          </a:stretch>
        </p:blipFill>
        <p:spPr bwMode="auto">
          <a:xfrm>
            <a:off x="9828212" y="228600"/>
            <a:ext cx="2175525" cy="762000"/>
          </a:xfrm>
          <a:prstGeom prst="rect">
            <a:avLst/>
          </a:prstGeom>
          <a:noFill/>
        </p:spPr>
      </p:pic>
      <p:sp>
        <p:nvSpPr>
          <p:cNvPr id="11" name="Rectangle 10"/>
          <p:cNvSpPr/>
          <p:nvPr/>
        </p:nvSpPr>
        <p:spPr>
          <a:xfrm>
            <a:off x="-7144" y="2552700"/>
            <a:ext cx="12203113" cy="1752600"/>
          </a:xfrm>
          <a:prstGeom prst="rect">
            <a:avLst/>
          </a:prstGeom>
          <a:solidFill>
            <a:schemeClr val="accent1">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14350" indent="-514350" algn="ctr"/>
            <a:r>
              <a:rPr lang="en-US" sz="8000" dirty="0" smtClean="0">
                <a:ln>
                  <a:solidFill>
                    <a:schemeClr val="bg1"/>
                  </a:solidFill>
                </a:ln>
              </a:rPr>
              <a:t>What? Why? Where?</a:t>
            </a:r>
            <a:endParaRPr lang="en-US" sz="8000" dirty="0">
              <a:ln>
                <a:solidFill>
                  <a:schemeClr val="bg1"/>
                </a:solidFill>
              </a:ln>
            </a:endParaRPr>
          </a:p>
        </p:txBody>
      </p:sp>
      <p:sp>
        <p:nvSpPr>
          <p:cNvPr id="8" name="Rectangle 7"/>
          <p:cNvSpPr/>
          <p:nvPr/>
        </p:nvSpPr>
        <p:spPr>
          <a:xfrm>
            <a:off x="-1" y="0"/>
            <a:ext cx="12190413" cy="6858000"/>
          </a:xfrm>
          <a:prstGeom prst="rect">
            <a:avLst/>
          </a:prstGeom>
          <a:solidFill>
            <a:srgbClr val="321300">
              <a:alpha val="19000"/>
            </a:srgbClr>
          </a:solidFill>
          <a:ln>
            <a:noFill/>
          </a:ln>
          <a:effectLst>
            <a:outerShdw blurRad="368300" dist="50800" dir="5400000" sx="1000" sy="1000" algn="ctr" rotWithShape="0">
              <a:srgbClr val="30130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00"/>
          </a:p>
        </p:txBody>
      </p:sp>
    </p:spTree>
    <p:extLst>
      <p:ext uri="{BB962C8B-B14F-4D97-AF65-F5344CB8AC3E}">
        <p14:creationId xmlns:p14="http://schemas.microsoft.com/office/powerpoint/2010/main" xmlns="" val="923328037"/>
      </p:ext>
    </p:extLst>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3602" name="Rectangle 2"/>
          <p:cNvSpPr>
            <a:spLocks noGrp="1" noChangeArrowheads="1"/>
          </p:cNvSpPr>
          <p:nvPr>
            <p:ph type="title"/>
          </p:nvPr>
        </p:nvSpPr>
        <p:spPr>
          <a:prstGeom prst="rect">
            <a:avLst/>
          </a:prstGeom>
        </p:spPr>
        <p:txBody>
          <a:bodyPr anchor="ctr" anchorCtr="0"/>
          <a:lstStyle/>
          <a:p>
            <a:pPr>
              <a:lnSpc>
                <a:spcPts val="4000"/>
              </a:lnSpc>
              <a:defRPr/>
            </a:pPr>
            <a:r>
              <a:rPr lang="en-US" dirty="0" smtClean="0"/>
              <a:t>What is </a:t>
            </a:r>
            <a:r>
              <a:rPr lang="en-US" dirty="0" err="1" smtClean="0"/>
              <a:t>Metaprogramming</a:t>
            </a:r>
            <a:r>
              <a:rPr lang="en-US" dirty="0" smtClean="0"/>
              <a:t>?</a:t>
            </a:r>
            <a:endParaRPr lang="bg-BG" sz="4000" dirty="0"/>
          </a:p>
        </p:txBody>
      </p:sp>
      <p:sp>
        <p:nvSpPr>
          <p:cNvPr id="3" name="Slide Number Placeholder 2"/>
          <p:cNvSpPr>
            <a:spLocks noGrp="1"/>
          </p:cNvSpPr>
          <p:nvPr>
            <p:ph type="sldNum" sz="quarter" idx="4"/>
          </p:nvPr>
        </p:nvSpPr>
        <p:spPr/>
        <p:txBody>
          <a:bodyPr/>
          <a:lstStyle/>
          <a:p>
            <a:fld id="{C014DD1E-5D91-48A3-AD6D-45FBA980D106}" type="slidenum">
              <a:rPr lang="en-US" smtClean="0"/>
              <a:pPr/>
              <a:t>5</a:t>
            </a:fld>
            <a:endParaRPr lang="en-US" dirty="0"/>
          </a:p>
        </p:txBody>
      </p:sp>
      <p:sp>
        <p:nvSpPr>
          <p:cNvPr id="6" name="Rectangle 3"/>
          <p:cNvSpPr>
            <a:spLocks noGrp="1" noChangeArrowheads="1"/>
          </p:cNvSpPr>
          <p:nvPr>
            <p:ph idx="1"/>
          </p:nvPr>
        </p:nvSpPr>
        <p:spPr>
          <a:xfrm>
            <a:off x="190413" y="1151121"/>
            <a:ext cx="11804822" cy="5570355"/>
          </a:xfrm>
        </p:spPr>
        <p:txBody>
          <a:bodyPr anchor="ctr"/>
          <a:lstStyle/>
          <a:p>
            <a:pPr marL="514350" indent="-514350" algn="ctr">
              <a:buNone/>
            </a:pPr>
            <a:r>
              <a:rPr lang="en-US" dirty="0" smtClean="0"/>
              <a:t>Writing programs that treat</a:t>
            </a:r>
          </a:p>
          <a:p>
            <a:pPr marL="514350" indent="-514350" algn="ctr">
              <a:buNone/>
            </a:pPr>
            <a:r>
              <a:rPr lang="en-US" dirty="0" smtClean="0"/>
              <a:t>other programs as their data</a:t>
            </a:r>
            <a:endParaRPr lang="en-US" dirty="0"/>
          </a:p>
        </p:txBody>
      </p:sp>
    </p:spTree>
    <p:extLst>
      <p:ext uri="{BB962C8B-B14F-4D97-AF65-F5344CB8AC3E}">
        <p14:creationId xmlns:p14="http://schemas.microsoft.com/office/powerpoint/2010/main" xmlns="" val="3312300156"/>
      </p:ext>
    </p:extLst>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3602" name="Rectangle 2"/>
          <p:cNvSpPr>
            <a:spLocks noGrp="1" noChangeArrowheads="1"/>
          </p:cNvSpPr>
          <p:nvPr>
            <p:ph type="title"/>
          </p:nvPr>
        </p:nvSpPr>
        <p:spPr>
          <a:prstGeom prst="rect">
            <a:avLst/>
          </a:prstGeom>
        </p:spPr>
        <p:txBody>
          <a:bodyPr anchor="ctr" anchorCtr="0"/>
          <a:lstStyle/>
          <a:p>
            <a:pPr>
              <a:lnSpc>
                <a:spcPts val="4000"/>
              </a:lnSpc>
              <a:defRPr/>
            </a:pPr>
            <a:r>
              <a:rPr lang="en-US" dirty="0" smtClean="0"/>
              <a:t>What is Reflection?</a:t>
            </a:r>
            <a:endParaRPr lang="bg-BG" sz="4000" dirty="0"/>
          </a:p>
        </p:txBody>
      </p:sp>
      <p:sp>
        <p:nvSpPr>
          <p:cNvPr id="3" name="Slide Number Placeholder 2"/>
          <p:cNvSpPr>
            <a:spLocks noGrp="1"/>
          </p:cNvSpPr>
          <p:nvPr>
            <p:ph type="sldNum" sz="quarter" idx="4"/>
          </p:nvPr>
        </p:nvSpPr>
        <p:spPr/>
        <p:txBody>
          <a:bodyPr/>
          <a:lstStyle/>
          <a:p>
            <a:fld id="{C014DD1E-5D91-48A3-AD6D-45FBA980D106}" type="slidenum">
              <a:rPr lang="en-US" smtClean="0"/>
              <a:pPr/>
              <a:t>6</a:t>
            </a:fld>
            <a:endParaRPr lang="en-US" dirty="0"/>
          </a:p>
        </p:txBody>
      </p:sp>
      <p:sp>
        <p:nvSpPr>
          <p:cNvPr id="6" name="Rectangle 3"/>
          <p:cNvSpPr>
            <a:spLocks noGrp="1" noChangeArrowheads="1"/>
          </p:cNvSpPr>
          <p:nvPr>
            <p:ph idx="1"/>
          </p:nvPr>
        </p:nvSpPr>
        <p:spPr>
          <a:xfrm>
            <a:off x="190413" y="1151121"/>
            <a:ext cx="11804822" cy="5570355"/>
          </a:xfrm>
        </p:spPr>
        <p:txBody>
          <a:bodyPr anchor="ctr"/>
          <a:lstStyle/>
          <a:p>
            <a:pPr marL="514350" indent="-514350" algn="ctr">
              <a:buNone/>
            </a:pPr>
            <a:r>
              <a:rPr lang="en-US" dirty="0" smtClean="0"/>
              <a:t>The ability of a programming</a:t>
            </a:r>
          </a:p>
          <a:p>
            <a:pPr marL="514350" indent="-514350" algn="ctr">
              <a:buNone/>
            </a:pPr>
            <a:r>
              <a:rPr lang="en-US" dirty="0" smtClean="0"/>
              <a:t>language to be its own </a:t>
            </a:r>
            <a:r>
              <a:rPr lang="en-US" dirty="0" smtClean="0">
                <a:solidFill>
                  <a:schemeClr val="tx2">
                    <a:lumMod val="75000"/>
                  </a:schemeClr>
                </a:solidFill>
              </a:rPr>
              <a:t>metalanguage</a:t>
            </a:r>
            <a:endParaRPr lang="en-US" dirty="0">
              <a:solidFill>
                <a:schemeClr val="tx2">
                  <a:lumMod val="75000"/>
                </a:schemeClr>
              </a:solidFill>
            </a:endParaRPr>
          </a:p>
        </p:txBody>
      </p:sp>
    </p:spTree>
    <p:extLst>
      <p:ext uri="{BB962C8B-B14F-4D97-AF65-F5344CB8AC3E}">
        <p14:creationId xmlns:p14="http://schemas.microsoft.com/office/powerpoint/2010/main" xmlns="" val="3312300156"/>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3602" name="Rectangle 2"/>
          <p:cNvSpPr>
            <a:spLocks noGrp="1" noChangeArrowheads="1"/>
          </p:cNvSpPr>
          <p:nvPr>
            <p:ph type="title"/>
          </p:nvPr>
        </p:nvSpPr>
        <p:spPr>
          <a:prstGeom prst="rect">
            <a:avLst/>
          </a:prstGeom>
        </p:spPr>
        <p:txBody>
          <a:bodyPr anchor="ctr" anchorCtr="0"/>
          <a:lstStyle/>
          <a:p>
            <a:pPr>
              <a:lnSpc>
                <a:spcPts val="4000"/>
              </a:lnSpc>
              <a:defRPr/>
            </a:pPr>
            <a:r>
              <a:rPr lang="en-US" dirty="0" smtClean="0"/>
              <a:t>Why Reflection?</a:t>
            </a:r>
            <a:endParaRPr lang="bg-BG" sz="4000" dirty="0"/>
          </a:p>
        </p:txBody>
      </p:sp>
      <p:sp>
        <p:nvSpPr>
          <p:cNvPr id="3" name="Slide Number Placeholder 2"/>
          <p:cNvSpPr>
            <a:spLocks noGrp="1"/>
          </p:cNvSpPr>
          <p:nvPr>
            <p:ph type="sldNum" sz="quarter" idx="4"/>
          </p:nvPr>
        </p:nvSpPr>
        <p:spPr/>
        <p:txBody>
          <a:bodyPr/>
          <a:lstStyle/>
          <a:p>
            <a:fld id="{C014DD1E-5D91-48A3-AD6D-45FBA980D106}" type="slidenum">
              <a:rPr lang="en-US" smtClean="0"/>
              <a:pPr/>
              <a:t>7</a:t>
            </a:fld>
            <a:endParaRPr lang="en-US" dirty="0"/>
          </a:p>
        </p:txBody>
      </p:sp>
      <p:sp>
        <p:nvSpPr>
          <p:cNvPr id="6" name="Rectangle 3"/>
          <p:cNvSpPr>
            <a:spLocks noGrp="1" noChangeArrowheads="1"/>
          </p:cNvSpPr>
          <p:nvPr>
            <p:ph idx="1"/>
          </p:nvPr>
        </p:nvSpPr>
        <p:spPr>
          <a:xfrm>
            <a:off x="190413" y="1151121"/>
            <a:ext cx="11804822" cy="5570355"/>
          </a:xfrm>
        </p:spPr>
        <p:txBody>
          <a:bodyPr anchor="ctr"/>
          <a:lstStyle/>
          <a:p>
            <a:pPr marL="514350" indent="-514350" algn="ctr">
              <a:buNone/>
            </a:pPr>
            <a:r>
              <a:rPr lang="en-US" dirty="0" smtClean="0"/>
              <a:t>Code is easier to</a:t>
            </a:r>
          </a:p>
          <a:p>
            <a:pPr marL="514350" indent="-514350" algn="ctr">
              <a:buNone/>
            </a:pPr>
            <a:r>
              <a:rPr lang="en-US" dirty="0" smtClean="0"/>
              <a:t> </a:t>
            </a:r>
            <a:r>
              <a:rPr lang="en-US" dirty="0" smtClean="0">
                <a:solidFill>
                  <a:schemeClr val="tx2">
                    <a:lumMod val="75000"/>
                  </a:schemeClr>
                </a:solidFill>
              </a:rPr>
              <a:t>maintain</a:t>
            </a:r>
            <a:r>
              <a:rPr lang="en-US" dirty="0" smtClean="0"/>
              <a:t> and </a:t>
            </a:r>
            <a:r>
              <a:rPr lang="en-US" dirty="0" smtClean="0">
                <a:solidFill>
                  <a:schemeClr val="tx2">
                    <a:lumMod val="75000"/>
                  </a:schemeClr>
                </a:solidFill>
              </a:rPr>
              <a:t>extend</a:t>
            </a:r>
            <a:endParaRPr lang="en-US" dirty="0">
              <a:solidFill>
                <a:schemeClr val="tx2">
                  <a:lumMod val="75000"/>
                </a:schemeClr>
              </a:solidFill>
            </a:endParaRPr>
          </a:p>
        </p:txBody>
      </p:sp>
    </p:spTree>
    <p:extLst>
      <p:ext uri="{BB962C8B-B14F-4D97-AF65-F5344CB8AC3E}">
        <p14:creationId xmlns:p14="http://schemas.microsoft.com/office/powerpoint/2010/main" xmlns="" val="3312300156"/>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3602" name="Rectangle 2"/>
          <p:cNvSpPr>
            <a:spLocks noGrp="1" noChangeArrowheads="1"/>
          </p:cNvSpPr>
          <p:nvPr>
            <p:ph type="title"/>
          </p:nvPr>
        </p:nvSpPr>
        <p:spPr>
          <a:prstGeom prst="rect">
            <a:avLst/>
          </a:prstGeom>
        </p:spPr>
        <p:txBody>
          <a:bodyPr anchor="ctr" anchorCtr="0"/>
          <a:lstStyle/>
          <a:p>
            <a:pPr>
              <a:lnSpc>
                <a:spcPts val="4000"/>
              </a:lnSpc>
              <a:defRPr/>
            </a:pPr>
            <a:r>
              <a:rPr lang="en-US" dirty="0" smtClean="0"/>
              <a:t>Where is Reflection used?</a:t>
            </a:r>
            <a:endParaRPr lang="bg-BG" sz="4000" dirty="0"/>
          </a:p>
        </p:txBody>
      </p:sp>
      <p:sp>
        <p:nvSpPr>
          <p:cNvPr id="3" name="Slide Number Placeholder 2"/>
          <p:cNvSpPr>
            <a:spLocks noGrp="1"/>
          </p:cNvSpPr>
          <p:nvPr>
            <p:ph type="sldNum" sz="quarter" idx="4"/>
          </p:nvPr>
        </p:nvSpPr>
        <p:spPr/>
        <p:txBody>
          <a:bodyPr/>
          <a:lstStyle/>
          <a:p>
            <a:fld id="{C014DD1E-5D91-48A3-AD6D-45FBA980D106}" type="slidenum">
              <a:rPr lang="en-US" smtClean="0"/>
              <a:pPr/>
              <a:t>8</a:t>
            </a:fld>
            <a:endParaRPr lang="en-US" dirty="0"/>
          </a:p>
        </p:txBody>
      </p:sp>
      <p:sp>
        <p:nvSpPr>
          <p:cNvPr id="6" name="Rectangle 3"/>
          <p:cNvSpPr>
            <a:spLocks noGrp="1" noChangeArrowheads="1"/>
          </p:cNvSpPr>
          <p:nvPr>
            <p:ph idx="1"/>
          </p:nvPr>
        </p:nvSpPr>
        <p:spPr>
          <a:xfrm>
            <a:off x="190413" y="1151121"/>
            <a:ext cx="11804822" cy="5570355"/>
          </a:xfrm>
        </p:spPr>
        <p:txBody>
          <a:bodyPr anchor="ctr"/>
          <a:lstStyle/>
          <a:p>
            <a:pPr marL="514350" indent="-514350" algn="ctr">
              <a:buNone/>
            </a:pPr>
            <a:r>
              <a:rPr lang="en-US" dirty="0" smtClean="0"/>
              <a:t>Writing tools for programmers</a:t>
            </a:r>
            <a:endParaRPr lang="en-US" dirty="0">
              <a:solidFill>
                <a:schemeClr val="tx2">
                  <a:lumMod val="75000"/>
                </a:schemeClr>
              </a:solidFill>
            </a:endParaRPr>
          </a:p>
        </p:txBody>
      </p:sp>
    </p:spTree>
    <p:extLst>
      <p:ext uri="{BB962C8B-B14F-4D97-AF65-F5344CB8AC3E}">
        <p14:creationId xmlns:p14="http://schemas.microsoft.com/office/powerpoint/2010/main" xmlns="" val="3312300156"/>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descr="C:\Users\tilchev\Desktop\3052020494_2fca06bcf3_b.jpg"/>
          <p:cNvPicPr>
            <a:picLocks noChangeAspect="1" noChangeArrowheads="1"/>
          </p:cNvPicPr>
          <p:nvPr/>
        </p:nvPicPr>
        <p:blipFill>
          <a:blip r:embed="rId2" cstate="print"/>
          <a:srcRect/>
          <a:stretch>
            <a:fillRect/>
          </a:stretch>
        </p:blipFill>
        <p:spPr bwMode="auto">
          <a:xfrm>
            <a:off x="1" y="1"/>
            <a:ext cx="12188824" cy="6858000"/>
          </a:xfrm>
          <a:prstGeom prst="rect">
            <a:avLst/>
          </a:prstGeom>
          <a:noFill/>
        </p:spPr>
      </p:pic>
      <p:sp>
        <p:nvSpPr>
          <p:cNvPr id="3" name="Slide Number Placeholder 2"/>
          <p:cNvSpPr>
            <a:spLocks noGrp="1"/>
          </p:cNvSpPr>
          <p:nvPr>
            <p:ph type="sldNum" sz="quarter" idx="4"/>
          </p:nvPr>
        </p:nvSpPr>
        <p:spPr/>
        <p:txBody>
          <a:bodyPr/>
          <a:lstStyle/>
          <a:p>
            <a:fld id="{C014DD1E-5D91-48A3-AD6D-45FBA980D106}" type="slidenum">
              <a:rPr lang="en-US" smtClean="0"/>
              <a:pPr/>
              <a:t>9</a:t>
            </a:fld>
            <a:endParaRPr lang="en-US" dirty="0"/>
          </a:p>
        </p:txBody>
      </p:sp>
      <p:sp>
        <p:nvSpPr>
          <p:cNvPr id="4" name="Rectangle 3"/>
          <p:cNvSpPr/>
          <p:nvPr/>
        </p:nvSpPr>
        <p:spPr>
          <a:xfrm>
            <a:off x="1587" y="0"/>
            <a:ext cx="12188825" cy="6858000"/>
          </a:xfrm>
          <a:prstGeom prst="rect">
            <a:avLst/>
          </a:prstGeom>
          <a:solidFill>
            <a:srgbClr val="321300">
              <a:alpha val="19000"/>
            </a:srgbClr>
          </a:solidFill>
          <a:ln>
            <a:noFill/>
          </a:ln>
          <a:effectLst>
            <a:outerShdw blurRad="368300" dist="50800" dir="5400000" sx="1000" sy="1000" algn="ctr" rotWithShape="0">
              <a:srgbClr val="30130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00"/>
          </a:p>
        </p:txBody>
      </p:sp>
      <p:pic>
        <p:nvPicPr>
          <p:cNvPr id="9" name="Picture 2" descr="D:\_WORK PROJECTS\Nakov\Presentation Slides Design\STORE\Software University Foundation Logo BG and ENG black WHITOUT background CMYK.png"/>
          <p:cNvPicPr>
            <a:picLocks noChangeAspect="1" noChangeArrowheads="1"/>
          </p:cNvPicPr>
          <p:nvPr/>
        </p:nvPicPr>
        <p:blipFill>
          <a:blip r:embed="rId3" cstate="print"/>
          <a:srcRect/>
          <a:stretch>
            <a:fillRect/>
          </a:stretch>
        </p:blipFill>
        <p:spPr bwMode="auto">
          <a:xfrm>
            <a:off x="9828212" y="228600"/>
            <a:ext cx="2175525" cy="762000"/>
          </a:xfrm>
          <a:prstGeom prst="rect">
            <a:avLst/>
          </a:prstGeom>
          <a:noFill/>
        </p:spPr>
      </p:pic>
      <p:sp>
        <p:nvSpPr>
          <p:cNvPr id="11" name="Rectangle 10"/>
          <p:cNvSpPr/>
          <p:nvPr/>
        </p:nvSpPr>
        <p:spPr>
          <a:xfrm>
            <a:off x="-7144" y="2552700"/>
            <a:ext cx="12203113" cy="1752600"/>
          </a:xfrm>
          <a:prstGeom prst="rect">
            <a:avLst/>
          </a:prstGeom>
          <a:solidFill>
            <a:schemeClr val="accent1">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14350" indent="-514350" algn="ctr"/>
            <a:r>
              <a:rPr lang="en-US" sz="8000" dirty="0" smtClean="0">
                <a:ln>
                  <a:solidFill>
                    <a:schemeClr val="bg1"/>
                  </a:solidFill>
                </a:ln>
              </a:rPr>
              <a:t>Reflection API</a:t>
            </a:r>
            <a:endParaRPr lang="en-US" sz="8000" dirty="0">
              <a:ln>
                <a:solidFill>
                  <a:schemeClr val="bg1"/>
                </a:solidFill>
              </a:ln>
            </a:endParaRPr>
          </a:p>
        </p:txBody>
      </p:sp>
      <p:sp>
        <p:nvSpPr>
          <p:cNvPr id="8" name="Rectangle 7"/>
          <p:cNvSpPr/>
          <p:nvPr/>
        </p:nvSpPr>
        <p:spPr>
          <a:xfrm>
            <a:off x="-1" y="0"/>
            <a:ext cx="12190413" cy="6858000"/>
          </a:xfrm>
          <a:prstGeom prst="rect">
            <a:avLst/>
          </a:prstGeom>
          <a:solidFill>
            <a:srgbClr val="321300">
              <a:alpha val="19000"/>
            </a:srgbClr>
          </a:solidFill>
          <a:ln>
            <a:noFill/>
          </a:ln>
          <a:effectLst>
            <a:outerShdw blurRad="368300" dist="50800" dir="5400000" sx="1000" sy="1000" algn="ctr" rotWithShape="0">
              <a:srgbClr val="30130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00"/>
          </a:p>
        </p:txBody>
      </p:sp>
    </p:spTree>
    <p:extLst>
      <p:ext uri="{BB962C8B-B14F-4D97-AF65-F5344CB8AC3E}">
        <p14:creationId xmlns:p14="http://schemas.microsoft.com/office/powerpoint/2010/main" xmlns="" val="923328037"/>
      </p:ext>
    </p:extLst>
  </p:cSld>
  <p:clrMapOvr>
    <a:masterClrMapping/>
  </p:clrMapOvr>
  <p:transition/>
</p:sld>
</file>

<file path=ppt/theme/theme1.xml><?xml version="1.0" encoding="utf-8"?>
<a:theme xmlns:a="http://schemas.openxmlformats.org/drawingml/2006/main" name="SoftUni 16x9">
  <a:themeElements>
    <a:clrScheme name="SoftUni Color Theme">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F6C781"/>
      </a:hlink>
      <a:folHlink>
        <a:srgbClr val="F2AC44"/>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spDef>
      <a:spPr/>
      <a:bodyPr rtlCol="0" anchor="ctr"/>
      <a:lstStyle>
        <a:defPPr algn="ctr">
          <a:defRPr sz="2800"/>
        </a:defPPr>
      </a:lstStyle>
      <a:style>
        <a:lnRef idx="2">
          <a:schemeClr val="accent1">
            <a:shade val="50000"/>
          </a:schemeClr>
        </a:lnRef>
        <a:fillRef idx="1">
          <a:schemeClr val="accent1"/>
        </a:fillRef>
        <a:effectRef idx="0">
          <a:schemeClr val="accent1"/>
        </a:effectRef>
        <a:fontRef idx="minor">
          <a:schemeClr val="lt1"/>
        </a:fontRef>
      </a:style>
    </a:spDef>
    <a:lnDef>
      <a:spPr>
        <a:ln w="25400"/>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2800"/>
        </a:defPPr>
      </a:lstStyle>
    </a:txDef>
  </a:objectDefaults>
  <a:extraClrSchemeLst/>
</a:theme>
</file>

<file path=ppt/theme/theme2.xml><?xml version="1.0" encoding="utf-8"?>
<a:theme xmlns:a="http://schemas.openxmlformats.org/drawingml/2006/main" name="Office Theme">
  <a:themeElements>
    <a:clrScheme name="Tech_16x9">
      <a:dk1>
        <a:sysClr val="windowText" lastClr="000000"/>
      </a:dk1>
      <a:lt1>
        <a:sysClr val="window" lastClr="FFFFFF"/>
      </a:lt1>
      <a:dk2>
        <a:srgbClr val="192A52"/>
      </a:dk2>
      <a:lt2>
        <a:srgbClr val="C0C0C0"/>
      </a:lt2>
      <a:accent1>
        <a:srgbClr val="009999"/>
      </a:accent1>
      <a:accent2>
        <a:srgbClr val="E98915"/>
      </a:accent2>
      <a:accent3>
        <a:srgbClr val="A419A7"/>
      </a:accent3>
      <a:accent4>
        <a:srgbClr val="AFC34D"/>
      </a:accent4>
      <a:accent5>
        <a:srgbClr val="E5572B"/>
      </a:accent5>
      <a:accent6>
        <a:srgbClr val="6868C4"/>
      </a:accent6>
      <a:hlink>
        <a:srgbClr val="009999"/>
      </a:hlink>
      <a:folHlink>
        <a:srgbClr val="7F7F7F"/>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Tech_16x9">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schemeClr>
            </a:gs>
          </a:gsLst>
          <a:lin ang="5040000" scaled="1"/>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100000"/>
                <a:shade val="100000"/>
                <a:satMod val="155000"/>
              </a:schemeClr>
            </a:gs>
          </a:gsLst>
          <a:lin ang="16200000" scaled="0"/>
        </a:gradFill>
      </a:fillStyleLst>
      <a:lnStyleLst>
        <a:ln w="9525" cap="flat" cmpd="sng" algn="ctr">
          <a:solidFill>
            <a:schemeClr val="phClr"/>
          </a:solidFill>
          <a:miter lim="800000"/>
        </a:ln>
        <a:ln w="25400" cap="flat" cmpd="sng" algn="ctr">
          <a:solidFill>
            <a:schemeClr val="phClr"/>
          </a:solidFill>
          <a:miter lim="800000"/>
        </a:ln>
        <a:ln w="38100" cap="flat" cmpd="sng" algn="ctr">
          <a:solidFill>
            <a:schemeClr val="phClr"/>
          </a:solidFill>
          <a:miter lim="800000"/>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atMod val="300000"/>
              </a:schemeClr>
            </a:contourClr>
          </a:sp3d>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extraClrSchemeLst/>
</a:theme>
</file>

<file path=ppt/theme/theme3.xml><?xml version="1.0" encoding="utf-8"?>
<a:theme xmlns:a="http://schemas.openxmlformats.org/drawingml/2006/main" name="Office Theme">
  <a:themeElements>
    <a:clrScheme name="Tech_16x9">
      <a:dk1>
        <a:sysClr val="windowText" lastClr="000000"/>
      </a:dk1>
      <a:lt1>
        <a:sysClr val="window" lastClr="FFFFFF"/>
      </a:lt1>
      <a:dk2>
        <a:srgbClr val="192A52"/>
      </a:dk2>
      <a:lt2>
        <a:srgbClr val="C0C0C0"/>
      </a:lt2>
      <a:accent1>
        <a:srgbClr val="009999"/>
      </a:accent1>
      <a:accent2>
        <a:srgbClr val="E98915"/>
      </a:accent2>
      <a:accent3>
        <a:srgbClr val="A419A7"/>
      </a:accent3>
      <a:accent4>
        <a:srgbClr val="AFC34D"/>
      </a:accent4>
      <a:accent5>
        <a:srgbClr val="E5572B"/>
      </a:accent5>
      <a:accent6>
        <a:srgbClr val="6868C4"/>
      </a:accent6>
      <a:hlink>
        <a:srgbClr val="009999"/>
      </a:hlink>
      <a:folHlink>
        <a:srgbClr val="7F7F7F"/>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Tech_16x9">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schemeClr>
            </a:gs>
          </a:gsLst>
          <a:lin ang="5040000" scaled="1"/>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100000"/>
                <a:shade val="100000"/>
                <a:satMod val="155000"/>
              </a:schemeClr>
            </a:gs>
          </a:gsLst>
          <a:lin ang="16200000" scaled="0"/>
        </a:gradFill>
      </a:fillStyleLst>
      <a:lnStyleLst>
        <a:ln w="9525" cap="flat" cmpd="sng" algn="ctr">
          <a:solidFill>
            <a:schemeClr val="phClr"/>
          </a:solidFill>
          <a:miter lim="800000"/>
        </a:ln>
        <a:ln w="25400" cap="flat" cmpd="sng" algn="ctr">
          <a:solidFill>
            <a:schemeClr val="phClr"/>
          </a:solidFill>
          <a:miter lim="800000"/>
        </a:ln>
        <a:ln w="38100" cap="flat" cmpd="sng" algn="ctr">
          <a:solidFill>
            <a:schemeClr val="phClr"/>
          </a:solidFill>
          <a:miter lim="800000"/>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atMod val="300000"/>
              </a:schemeClr>
            </a:contourClr>
          </a:sp3d>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3836F65B-1B07-41EE-A0E8-BC6EF385522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Wisp</Template>
  <TotalTime>0</TotalTime>
  <Words>1371</Words>
  <Application>Microsoft Office PowerPoint</Application>
  <PresentationFormat>Custom</PresentationFormat>
  <Paragraphs>277</Paragraphs>
  <Slides>35</Slides>
  <Notes>32</Notes>
  <HiddenSlides>0</HiddenSlides>
  <MMClips>0</MMClips>
  <ScaleCrop>false</ScaleCrop>
  <HeadingPairs>
    <vt:vector size="4" baseType="variant">
      <vt:variant>
        <vt:lpstr>Theme</vt:lpstr>
      </vt:variant>
      <vt:variant>
        <vt:i4>1</vt:i4>
      </vt:variant>
      <vt:variant>
        <vt:lpstr>Slide Titles</vt:lpstr>
      </vt:variant>
      <vt:variant>
        <vt:i4>35</vt:i4>
      </vt:variant>
    </vt:vector>
  </HeadingPairs>
  <TitlesOfParts>
    <vt:vector size="36" baseType="lpstr">
      <vt:lpstr>SoftUni 16x9</vt:lpstr>
      <vt:lpstr>Reflection </vt:lpstr>
      <vt:lpstr>Table of Contents</vt:lpstr>
      <vt:lpstr>Questions</vt:lpstr>
      <vt:lpstr>Slide 4</vt:lpstr>
      <vt:lpstr>What is Metaprogramming?</vt:lpstr>
      <vt:lpstr>What is Reflection?</vt:lpstr>
      <vt:lpstr>Why Reflection?</vt:lpstr>
      <vt:lpstr>Where is Reflection used?</vt:lpstr>
      <vt:lpstr>Slide 9</vt:lpstr>
      <vt:lpstr>Obtaining a Class Object</vt:lpstr>
      <vt:lpstr>Name of a Class</vt:lpstr>
      <vt:lpstr>Base Class and Interfaces</vt:lpstr>
      <vt:lpstr>New Instance</vt:lpstr>
      <vt:lpstr>Slide 14</vt:lpstr>
      <vt:lpstr>Obtaining Field Objects</vt:lpstr>
      <vt:lpstr>Field Type and Name</vt:lpstr>
      <vt:lpstr>Field Altering</vt:lpstr>
      <vt:lpstr>Modifiers</vt:lpstr>
      <vt:lpstr>Exercises in Class</vt:lpstr>
      <vt:lpstr>Obtaining Constructor Objects</vt:lpstr>
      <vt:lpstr>Obtaining a Certain Constructor</vt:lpstr>
      <vt:lpstr>Instantiating Objects</vt:lpstr>
      <vt:lpstr>Constructor Parameters</vt:lpstr>
      <vt:lpstr>Obtaining Method Objects</vt:lpstr>
      <vt:lpstr>Obtaining а certain Method Object</vt:lpstr>
      <vt:lpstr>Invoking Methods</vt:lpstr>
      <vt:lpstr>Method Parameters and Return Types</vt:lpstr>
      <vt:lpstr>Exercises in Class</vt:lpstr>
      <vt:lpstr>Obtaining Class Annotations</vt:lpstr>
      <vt:lpstr>Obtaining Method/Field Annotations</vt:lpstr>
      <vt:lpstr>Exercises in Class</vt:lpstr>
      <vt:lpstr>Summary</vt:lpstr>
      <vt:lpstr>Reflection</vt:lpstr>
      <vt:lpstr>License</vt:lpstr>
      <vt:lpstr>Free Trainings @ Software University</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Reflection</dc:title>
  <dc:subject>Java OOP Advanced</dc:subject>
  <dc:creator/>
  <cp:keywords>OOP, programming, course, SoftUni, Software University, Advanced, Reflection</cp:keywords>
  <dc:description>Software University Foundation - http://softuni.org</dc:description>
  <cp:lastModifiedBy/>
  <cp:revision>1</cp:revision>
  <dcterms:created xsi:type="dcterms:W3CDTF">2014-01-02T17:00:34Z</dcterms:created>
  <dcterms:modified xsi:type="dcterms:W3CDTF">2016-07-25T13:49:30Z</dcterms:modified>
  <cp:category>programming, OOP</cp:category>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TC027879909991</vt:lpwstr>
  </property>
</Properties>
</file>